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1" r:id="rId5"/>
    <p:sldId id="288" r:id="rId6"/>
    <p:sldId id="290" r:id="rId7"/>
    <p:sldId id="262" r:id="rId8"/>
    <p:sldId id="264" r:id="rId9"/>
    <p:sldId id="266" r:id="rId10"/>
    <p:sldId id="294" r:id="rId11"/>
    <p:sldId id="273" r:id="rId12"/>
    <p:sldId id="274" r:id="rId13"/>
    <p:sldId id="295" r:id="rId14"/>
    <p:sldId id="296" r:id="rId15"/>
    <p:sldId id="285" r:id="rId16"/>
    <p:sldId id="286" r:id="rId17"/>
    <p:sldId id="292"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34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BE845-1606-6512-B1C2-31C5FF368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F8792283-3FEA-AC72-87C9-CD8EAE48D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8D3E7AA-02CE-D7B8-65C4-114CB7303A76}"/>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5" name="Footer Placeholder 4">
            <a:extLst>
              <a:ext uri="{FF2B5EF4-FFF2-40B4-BE49-F238E27FC236}">
                <a16:creationId xmlns="" xmlns:a16="http://schemas.microsoft.com/office/drawing/2014/main" id="{55E0EC25-7A90-2700-281F-6105F914AA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9519C35-8C3C-3916-CF68-B2428B258C22}"/>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1177127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9F2935-47DA-58E1-DA0E-1E898ACFFE3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713E2871-C4A0-C48A-8B77-43CF916F82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7D71361-C359-A3B8-8995-EC56D8A668FD}"/>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5" name="Footer Placeholder 4">
            <a:extLst>
              <a:ext uri="{FF2B5EF4-FFF2-40B4-BE49-F238E27FC236}">
                <a16:creationId xmlns="" xmlns:a16="http://schemas.microsoft.com/office/drawing/2014/main" id="{49A68619-185E-3511-A455-C2529C2C28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F5B73AB-DE4F-DCDB-EAF3-78080912336B}"/>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3177008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1744D1D-BBD2-F225-3C24-62C72AD7FA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A817764-91C4-BE34-81F0-ACF024238F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6639490-9DD1-E96F-4D53-BBD6479595C1}"/>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5" name="Footer Placeholder 4">
            <a:extLst>
              <a:ext uri="{FF2B5EF4-FFF2-40B4-BE49-F238E27FC236}">
                <a16:creationId xmlns="" xmlns:a16="http://schemas.microsoft.com/office/drawing/2014/main" id="{AD345EFB-93E3-E405-CD0D-18EDF88E6C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F90ADCD-134C-5B2D-9827-7BB4A5977897}"/>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1817794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912FA2-AE77-7409-42BA-BF8A68F87F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3AAF22A-8C89-0BFD-14DE-7377F98B5F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86CDEB6-4107-2993-A650-791F44429337}"/>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5" name="Footer Placeholder 4">
            <a:extLst>
              <a:ext uri="{FF2B5EF4-FFF2-40B4-BE49-F238E27FC236}">
                <a16:creationId xmlns="" xmlns:a16="http://schemas.microsoft.com/office/drawing/2014/main" id="{2142BEAE-EDC1-1D8F-C2EC-F9E4020901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8CE05B8-842A-6A07-CCB1-3F17DB09ED40}"/>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13922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B32D90-F723-A5B8-F25C-D54C1843AF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D04925D-91FC-0B2A-EE4A-C4E42524FB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0293650-8925-7BB4-0A47-E8D55AA17462}"/>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5" name="Footer Placeholder 4">
            <a:extLst>
              <a:ext uri="{FF2B5EF4-FFF2-40B4-BE49-F238E27FC236}">
                <a16:creationId xmlns="" xmlns:a16="http://schemas.microsoft.com/office/drawing/2014/main" id="{2CA598F7-3103-81F0-47EC-3DFC788ADA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570AB818-8333-0450-6145-D83E4C08921B}"/>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375047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C826EE-6D3D-8A8F-481C-C5E4DF71FF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03210A2-DC02-8F93-DAC2-E1020F205D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3A359356-16C1-6B79-6E51-993163FDAB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E39FA7C3-52C6-6EA4-FE5E-0F6EEB5CB3F1}"/>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6" name="Footer Placeholder 5">
            <a:extLst>
              <a:ext uri="{FF2B5EF4-FFF2-40B4-BE49-F238E27FC236}">
                <a16:creationId xmlns="" xmlns:a16="http://schemas.microsoft.com/office/drawing/2014/main" id="{EF421715-F280-BCFC-08A1-07EAF7B416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0F59D9A-1237-B879-9626-7747B0DCD813}"/>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3019684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2C55E5-1978-2FFE-414D-6F76E44E26F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A94B37C-4494-9673-C60F-053CE4FAEA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709DB990-D0E5-7D85-B5AE-B40F89E368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3137B4D4-C272-2C58-2B40-798CADD1C7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962B59D-23E2-A6F9-C8E8-FEAA153702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1D55314B-5B27-966B-43AA-63D2B5B1ED87}"/>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8" name="Footer Placeholder 7">
            <a:extLst>
              <a:ext uri="{FF2B5EF4-FFF2-40B4-BE49-F238E27FC236}">
                <a16:creationId xmlns="" xmlns:a16="http://schemas.microsoft.com/office/drawing/2014/main" id="{28180B73-613C-6875-E1F9-0A8FB8E72D9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FF97883E-A6D2-31E6-16F4-8278859CBCA4}"/>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19706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C7948C-3520-A413-9350-33B26CE524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733368FD-271C-D266-71EA-1A199DD1AB3D}"/>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4" name="Footer Placeholder 3">
            <a:extLst>
              <a:ext uri="{FF2B5EF4-FFF2-40B4-BE49-F238E27FC236}">
                <a16:creationId xmlns="" xmlns:a16="http://schemas.microsoft.com/office/drawing/2014/main" id="{C717ED32-820B-B18D-2EC6-173B8B2711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E64503A-CC23-A7D9-EFB6-3643CFCF18EC}"/>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1108250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2062E9E-85E6-BB7F-D1A4-41B7B8188B8B}"/>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3" name="Footer Placeholder 2">
            <a:extLst>
              <a:ext uri="{FF2B5EF4-FFF2-40B4-BE49-F238E27FC236}">
                <a16:creationId xmlns="" xmlns:a16="http://schemas.microsoft.com/office/drawing/2014/main" id="{39DD8E19-283F-5535-5531-88466AC03D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558B0287-0F1A-6664-265F-5B51C1FECFDE}"/>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3850982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76040-40DD-F7EF-EEE2-B3246C1EEA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B1248BC-067F-D9E1-FF07-6548E824B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C8837E9D-4F0E-365F-35DD-2BA695DFA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EC3F953-192C-6718-D363-136DC4496A52}"/>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6" name="Footer Placeholder 5">
            <a:extLst>
              <a:ext uri="{FF2B5EF4-FFF2-40B4-BE49-F238E27FC236}">
                <a16:creationId xmlns="" xmlns:a16="http://schemas.microsoft.com/office/drawing/2014/main" id="{AC830C19-2E28-14FD-6542-06A77BFEC5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F8A487B-9D47-FBC3-A32A-07087456B433}"/>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4024124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01810B-4B3D-D058-19EE-AA1A652D1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F747BB47-2C45-267E-BFE1-DC4153263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E5B70C6A-5F0B-AE22-89EC-30EA9A4E3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0DC3A2F-8823-64EC-F05D-9ED814A0135B}"/>
              </a:ext>
            </a:extLst>
          </p:cNvPr>
          <p:cNvSpPr>
            <a:spLocks noGrp="1"/>
          </p:cNvSpPr>
          <p:nvPr>
            <p:ph type="dt" sz="half" idx="10"/>
          </p:nvPr>
        </p:nvSpPr>
        <p:spPr/>
        <p:txBody>
          <a:bodyPr/>
          <a:lstStyle/>
          <a:p>
            <a:fld id="{F1B826CF-3CD2-43C0-AABE-6F72F01EA642}" type="datetimeFigureOut">
              <a:rPr lang="en-IN" smtClean="0"/>
              <a:pPr/>
              <a:t>19-10-2023</a:t>
            </a:fld>
            <a:endParaRPr lang="en-IN"/>
          </a:p>
        </p:txBody>
      </p:sp>
      <p:sp>
        <p:nvSpPr>
          <p:cNvPr id="6" name="Footer Placeholder 5">
            <a:extLst>
              <a:ext uri="{FF2B5EF4-FFF2-40B4-BE49-F238E27FC236}">
                <a16:creationId xmlns="" xmlns:a16="http://schemas.microsoft.com/office/drawing/2014/main" id="{FF1F060E-6DE2-D7B3-1C86-C6C3C90B0A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7FC74F6-4AD2-8B30-65B0-99F70D33F655}"/>
              </a:ext>
            </a:extLst>
          </p:cNvPr>
          <p:cNvSpPr>
            <a:spLocks noGrp="1"/>
          </p:cNvSpPr>
          <p:nvPr>
            <p:ph type="sldNum" sz="quarter" idx="12"/>
          </p:nvPr>
        </p:nvSpPr>
        <p:spPr/>
        <p:txBody>
          <a:bodyPr/>
          <a:lstStyle/>
          <a:p>
            <a:fld id="{EADA8A82-9DCA-4E31-88B8-C36B20C17761}" type="slidenum">
              <a:rPr lang="en-IN" smtClean="0"/>
              <a:pPr/>
              <a:t>‹#›</a:t>
            </a:fld>
            <a:endParaRPr lang="en-IN"/>
          </a:p>
        </p:txBody>
      </p:sp>
    </p:spTree>
    <p:extLst>
      <p:ext uri="{BB962C8B-B14F-4D97-AF65-F5344CB8AC3E}">
        <p14:creationId xmlns:p14="http://schemas.microsoft.com/office/powerpoint/2010/main" val="1370869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4B51D5E-0814-03FF-0EF5-DF58696B36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3AA95F52-D2B8-3F5E-46C5-F932BEB9C4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4291016-7FEB-1424-0BDF-6E5794BFE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B826CF-3CD2-43C0-AABE-6F72F01EA642}" type="datetimeFigureOut">
              <a:rPr lang="en-IN" smtClean="0"/>
              <a:pPr/>
              <a:t>19-10-2023</a:t>
            </a:fld>
            <a:endParaRPr lang="en-IN"/>
          </a:p>
        </p:txBody>
      </p:sp>
      <p:sp>
        <p:nvSpPr>
          <p:cNvPr id="5" name="Footer Placeholder 4">
            <a:extLst>
              <a:ext uri="{FF2B5EF4-FFF2-40B4-BE49-F238E27FC236}">
                <a16:creationId xmlns="" xmlns:a16="http://schemas.microsoft.com/office/drawing/2014/main" id="{9B5192B3-8480-8CAA-BED7-AEEED39A8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F27351E5-6D85-9F8E-F063-90619B195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A82-9DCA-4E31-88B8-C36B20C17761}" type="slidenum">
              <a:rPr lang="en-IN" smtClean="0"/>
              <a:pPr/>
              <a:t>‹#›</a:t>
            </a:fld>
            <a:endParaRPr lang="en-IN"/>
          </a:p>
        </p:txBody>
      </p:sp>
    </p:spTree>
    <p:extLst>
      <p:ext uri="{BB962C8B-B14F-4D97-AF65-F5344CB8AC3E}">
        <p14:creationId xmlns:p14="http://schemas.microsoft.com/office/powerpoint/2010/main" val="3081695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A248C4E-27DC-05B6-BE40-59F4624ED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27" y="82936"/>
            <a:ext cx="978564" cy="853235"/>
          </a:xfrm>
          <a:prstGeom prst="rect">
            <a:avLst/>
          </a:prstGeom>
        </p:spPr>
      </p:pic>
      <p:sp>
        <p:nvSpPr>
          <p:cNvPr id="7" name="Title 1"/>
          <p:cNvSpPr txBox="1">
            <a:spLocks/>
          </p:cNvSpPr>
          <p:nvPr/>
        </p:nvSpPr>
        <p:spPr>
          <a:xfrm>
            <a:off x="1993739" y="936171"/>
            <a:ext cx="7358114" cy="14287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smtClean="0">
                <a:latin typeface="Times New Roman"/>
                <a:cs typeface="Times New Roman"/>
                <a:sym typeface="Times New Roman"/>
              </a:rPr>
              <a:t>ATTENTION DEFICIT HYPERACTIVIY</a:t>
            </a:r>
            <a:br>
              <a:rPr lang="en-US" sz="2800" b="1" dirty="0" smtClean="0">
                <a:latin typeface="Times New Roman"/>
                <a:cs typeface="Times New Roman"/>
                <a:sym typeface="Times New Roman"/>
              </a:rPr>
            </a:br>
            <a:r>
              <a:rPr lang="en-US" sz="2800" b="1" dirty="0" smtClean="0">
                <a:latin typeface="Times New Roman"/>
                <a:cs typeface="Times New Roman"/>
                <a:sym typeface="Times New Roman"/>
              </a:rPr>
              <a:t>DISORDER (ADHD) </a:t>
            </a:r>
            <a:br>
              <a:rPr lang="en-US" sz="2800" b="1" dirty="0" smtClean="0">
                <a:latin typeface="Times New Roman"/>
                <a:cs typeface="Times New Roman"/>
                <a:sym typeface="Times New Roman"/>
              </a:rPr>
            </a:br>
            <a:r>
              <a:rPr lang="en-US" sz="2800" b="1" dirty="0" smtClean="0">
                <a:latin typeface="Times New Roman"/>
                <a:cs typeface="Times New Roman"/>
                <a:sym typeface="Times New Roman"/>
              </a:rPr>
              <a:t> DETECTION AND PROVIDING THERAPEUTIC TREATMENT USING IOT</a:t>
            </a:r>
            <a:endParaRPr lang="en-US" sz="2800" b="1" dirty="0"/>
          </a:p>
        </p:txBody>
      </p:sp>
      <p:sp>
        <p:nvSpPr>
          <p:cNvPr id="10" name="Subtitle 2"/>
          <p:cNvSpPr>
            <a:spLocks noGrp="1"/>
          </p:cNvSpPr>
          <p:nvPr>
            <p:ph type="subTitle" idx="1"/>
          </p:nvPr>
        </p:nvSpPr>
        <p:spPr>
          <a:xfrm>
            <a:off x="576280" y="3410222"/>
            <a:ext cx="3500462" cy="1661852"/>
          </a:xfrm>
        </p:spPr>
        <p:txBody>
          <a:bodyPr>
            <a:normAutofit/>
          </a:bodyPr>
          <a:lstStyle/>
          <a:p>
            <a:r>
              <a:rPr lang="en-GB" sz="2000" b="1" dirty="0" smtClean="0">
                <a:solidFill>
                  <a:srgbClr val="FF0000"/>
                </a:solidFill>
              </a:rPr>
              <a:t>Project </a:t>
            </a:r>
            <a:r>
              <a:rPr lang="en-GB" sz="2000" b="1" dirty="0" smtClean="0">
                <a:solidFill>
                  <a:srgbClr val="FF0000"/>
                </a:solidFill>
              </a:rPr>
              <a:t>Guide : </a:t>
            </a:r>
            <a:r>
              <a:rPr lang="en-GB" sz="2000" b="1" dirty="0" smtClean="0">
                <a:solidFill>
                  <a:srgbClr val="FF0000"/>
                </a:solidFill>
              </a:rPr>
              <a:t>Mr </a:t>
            </a:r>
            <a:r>
              <a:rPr lang="en-GB" sz="2000" b="1" dirty="0" err="1" smtClean="0">
                <a:solidFill>
                  <a:srgbClr val="FF0000"/>
                </a:solidFill>
              </a:rPr>
              <a:t>Jemin</a:t>
            </a:r>
            <a:r>
              <a:rPr lang="en-GB" sz="2000" b="1" dirty="0" smtClean="0">
                <a:solidFill>
                  <a:srgbClr val="FF0000"/>
                </a:solidFill>
              </a:rPr>
              <a:t> </a:t>
            </a:r>
            <a:r>
              <a:rPr lang="en-GB" sz="2000" b="1" dirty="0" smtClean="0">
                <a:solidFill>
                  <a:srgbClr val="FF0000"/>
                </a:solidFill>
              </a:rPr>
              <a:t>V </a:t>
            </a:r>
            <a:r>
              <a:rPr lang="en-GB" sz="2000" b="1" dirty="0" smtClean="0">
                <a:solidFill>
                  <a:srgbClr val="FF0000"/>
                </a:solidFill>
              </a:rPr>
              <a:t>M</a:t>
            </a:r>
          </a:p>
          <a:p>
            <a:r>
              <a:rPr lang="en-IN" sz="2000" b="1" dirty="0" smtClean="0">
                <a:solidFill>
                  <a:srgbClr val="FF0000"/>
                </a:solidFill>
              </a:rPr>
              <a:t>Assistant Professor Of RMKCET</a:t>
            </a:r>
            <a:endParaRPr lang="en-US" sz="2000" b="1" dirty="0">
              <a:solidFill>
                <a:srgbClr val="FF0000"/>
              </a:solidFill>
            </a:endParaRPr>
          </a:p>
        </p:txBody>
      </p:sp>
      <p:sp>
        <p:nvSpPr>
          <p:cNvPr id="11" name="TextBox 10"/>
          <p:cNvSpPr txBox="1"/>
          <p:nvPr/>
        </p:nvSpPr>
        <p:spPr>
          <a:xfrm>
            <a:off x="7182860" y="3410222"/>
            <a:ext cx="3657593" cy="1323439"/>
          </a:xfrm>
          <a:prstGeom prst="rect">
            <a:avLst/>
          </a:prstGeom>
          <a:noFill/>
        </p:spPr>
        <p:txBody>
          <a:bodyPr wrap="square" rtlCol="0">
            <a:spAutoFit/>
          </a:bodyPr>
          <a:lstStyle/>
          <a:p>
            <a:r>
              <a:rPr lang="en-GB" sz="2000" b="1" dirty="0" smtClean="0">
                <a:solidFill>
                  <a:srgbClr val="FF0000"/>
                </a:solidFill>
              </a:rPr>
              <a:t>Team Members :</a:t>
            </a:r>
          </a:p>
          <a:p>
            <a:pPr marL="342900" indent="-342900"/>
            <a:r>
              <a:rPr lang="en-GB" sz="2000" b="1" dirty="0" smtClean="0">
                <a:solidFill>
                  <a:srgbClr val="FF0000"/>
                </a:solidFill>
              </a:rPr>
              <a:t>1. Sudharsan </a:t>
            </a:r>
            <a:r>
              <a:rPr lang="en-GB" sz="2000" b="1" dirty="0" smtClean="0">
                <a:solidFill>
                  <a:srgbClr val="FF0000"/>
                </a:solidFill>
              </a:rPr>
              <a:t>R (111620104157)</a:t>
            </a:r>
            <a:endParaRPr lang="en-GB" sz="2000" b="1" dirty="0" smtClean="0">
              <a:solidFill>
                <a:srgbClr val="FF0000"/>
              </a:solidFill>
            </a:endParaRPr>
          </a:p>
          <a:p>
            <a:pPr marL="342900" indent="-342900"/>
            <a:r>
              <a:rPr lang="en-GB" sz="2000" b="1" dirty="0" smtClean="0">
                <a:solidFill>
                  <a:srgbClr val="FF0000"/>
                </a:solidFill>
              </a:rPr>
              <a:t>2. Veekshith E </a:t>
            </a:r>
            <a:r>
              <a:rPr lang="en-GB" sz="2000" b="1" dirty="0" smtClean="0">
                <a:solidFill>
                  <a:srgbClr val="FF0000"/>
                </a:solidFill>
              </a:rPr>
              <a:t>R (111620104169)</a:t>
            </a:r>
            <a:endParaRPr lang="en-GB" sz="2000" b="1" dirty="0" smtClean="0">
              <a:solidFill>
                <a:srgbClr val="FF0000"/>
              </a:solidFill>
            </a:endParaRPr>
          </a:p>
          <a:p>
            <a:pPr marL="342900" indent="-342900"/>
            <a:r>
              <a:rPr lang="en-GB" sz="2000" b="1" dirty="0" smtClean="0">
                <a:solidFill>
                  <a:srgbClr val="FF0000"/>
                </a:solidFill>
              </a:rPr>
              <a:t>3. </a:t>
            </a:r>
            <a:r>
              <a:rPr lang="en-GB" sz="2000" b="1" dirty="0" err="1" smtClean="0">
                <a:solidFill>
                  <a:srgbClr val="FF0000"/>
                </a:solidFill>
              </a:rPr>
              <a:t>Tharun</a:t>
            </a:r>
            <a:r>
              <a:rPr lang="en-GB" sz="2000" b="1" dirty="0" smtClean="0">
                <a:solidFill>
                  <a:srgbClr val="FF0000"/>
                </a:solidFill>
              </a:rPr>
              <a:t> </a:t>
            </a:r>
            <a:r>
              <a:rPr lang="en-GB" sz="2000" b="1" dirty="0" smtClean="0">
                <a:solidFill>
                  <a:srgbClr val="FF0000"/>
                </a:solidFill>
              </a:rPr>
              <a:t>M (111620104157)</a:t>
            </a:r>
            <a:endParaRPr lang="en-US" sz="2000" b="1" dirty="0">
              <a:solidFill>
                <a:srgbClr val="FF0000"/>
              </a:solidFill>
            </a:endParaRPr>
          </a:p>
        </p:txBody>
      </p:sp>
    </p:spTree>
    <p:extLst>
      <p:ext uri="{BB962C8B-B14F-4D97-AF65-F5344CB8AC3E}">
        <p14:creationId xmlns:p14="http://schemas.microsoft.com/office/powerpoint/2010/main" val="119251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9A184A-8DBE-4524-BA1F-39CA7D10C421}"/>
              </a:ext>
            </a:extLst>
          </p:cNvPr>
          <p:cNvSpPr>
            <a:spLocks noGrp="1"/>
          </p:cNvSpPr>
          <p:nvPr>
            <p:ph type="title"/>
          </p:nvPr>
        </p:nvSpPr>
        <p:spPr/>
        <p:txBody>
          <a:bodyPr>
            <a:normAutofit/>
          </a:bodyPr>
          <a:lstStyle/>
          <a:p>
            <a:r>
              <a:rPr lang="en-US" sz="1500" b="1" dirty="0"/>
              <a:t>LCD Display</a:t>
            </a:r>
            <a:endParaRPr lang="en-IN" sz="1500" b="1" dirty="0"/>
          </a:p>
        </p:txBody>
      </p:sp>
      <p:pic>
        <p:nvPicPr>
          <p:cNvPr id="5" name="Picture 4">
            <a:extLst>
              <a:ext uri="{FF2B5EF4-FFF2-40B4-BE49-F238E27FC236}">
                <a16:creationId xmlns:a16="http://schemas.microsoft.com/office/drawing/2014/main" xmlns="" id="{05680561-526C-4395-9436-35639E66D7E4}"/>
              </a:ext>
            </a:extLst>
          </p:cNvPr>
          <p:cNvPicPr>
            <a:picLocks noChangeAspect="1"/>
          </p:cNvPicPr>
          <p:nvPr/>
        </p:nvPicPr>
        <p:blipFill>
          <a:blip r:embed="rId2"/>
          <a:stretch>
            <a:fillRect/>
          </a:stretch>
        </p:blipFill>
        <p:spPr>
          <a:xfrm>
            <a:off x="2390595" y="4765388"/>
            <a:ext cx="1415774" cy="1065994"/>
          </a:xfrm>
          <a:prstGeom prst="rect">
            <a:avLst/>
          </a:prstGeom>
        </p:spPr>
      </p:pic>
      <p:pic>
        <p:nvPicPr>
          <p:cNvPr id="6" name="Picture 5">
            <a:extLst>
              <a:ext uri="{FF2B5EF4-FFF2-40B4-BE49-F238E27FC236}">
                <a16:creationId xmlns:a16="http://schemas.microsoft.com/office/drawing/2014/main" xmlns="" id="{93A484C4-A57D-4951-AC67-AC2A117D2715}"/>
              </a:ext>
            </a:extLst>
          </p:cNvPr>
          <p:cNvPicPr>
            <a:picLocks noChangeAspect="1"/>
          </p:cNvPicPr>
          <p:nvPr/>
        </p:nvPicPr>
        <p:blipFill>
          <a:blip r:embed="rId3"/>
          <a:stretch>
            <a:fillRect/>
          </a:stretch>
        </p:blipFill>
        <p:spPr>
          <a:xfrm>
            <a:off x="2360330" y="1797731"/>
            <a:ext cx="1415775" cy="1310951"/>
          </a:xfrm>
          <a:prstGeom prst="rect">
            <a:avLst/>
          </a:prstGeom>
        </p:spPr>
      </p:pic>
      <p:pic>
        <p:nvPicPr>
          <p:cNvPr id="7" name="Picture 6">
            <a:extLst>
              <a:ext uri="{FF2B5EF4-FFF2-40B4-BE49-F238E27FC236}">
                <a16:creationId xmlns:a16="http://schemas.microsoft.com/office/drawing/2014/main" xmlns="" id="{FC7E98B3-505D-4271-AFA0-DB99FB508956}"/>
              </a:ext>
            </a:extLst>
          </p:cNvPr>
          <p:cNvPicPr>
            <a:picLocks noChangeAspect="1"/>
          </p:cNvPicPr>
          <p:nvPr/>
        </p:nvPicPr>
        <p:blipFill>
          <a:blip r:embed="rId4"/>
          <a:stretch>
            <a:fillRect/>
          </a:stretch>
        </p:blipFill>
        <p:spPr>
          <a:xfrm>
            <a:off x="2269844" y="3004770"/>
            <a:ext cx="1596745" cy="1716834"/>
          </a:xfrm>
          <a:prstGeom prst="rect">
            <a:avLst/>
          </a:prstGeom>
        </p:spPr>
      </p:pic>
      <p:pic>
        <p:nvPicPr>
          <p:cNvPr id="8" name="Picture 7">
            <a:extLst>
              <a:ext uri="{FF2B5EF4-FFF2-40B4-BE49-F238E27FC236}">
                <a16:creationId xmlns:a16="http://schemas.microsoft.com/office/drawing/2014/main" xmlns="" id="{FB6D0822-71DF-4A14-8BCF-B4A4D2364960}"/>
              </a:ext>
            </a:extLst>
          </p:cNvPr>
          <p:cNvPicPr>
            <a:picLocks noChangeAspect="1"/>
          </p:cNvPicPr>
          <p:nvPr/>
        </p:nvPicPr>
        <p:blipFill>
          <a:blip r:embed="rId5"/>
          <a:stretch>
            <a:fillRect/>
          </a:stretch>
        </p:blipFill>
        <p:spPr>
          <a:xfrm flipV="1">
            <a:off x="5106955" y="1027468"/>
            <a:ext cx="1978090" cy="765725"/>
          </a:xfrm>
          <a:prstGeom prst="rect">
            <a:avLst/>
          </a:prstGeom>
        </p:spPr>
      </p:pic>
      <p:pic>
        <p:nvPicPr>
          <p:cNvPr id="9" name="Picture 8">
            <a:extLst>
              <a:ext uri="{FF2B5EF4-FFF2-40B4-BE49-F238E27FC236}">
                <a16:creationId xmlns:a16="http://schemas.microsoft.com/office/drawing/2014/main" xmlns="" id="{91FD7553-E6AE-4D47-A82A-3EC021522D0D}"/>
              </a:ext>
            </a:extLst>
          </p:cNvPr>
          <p:cNvPicPr>
            <a:picLocks noChangeAspect="1"/>
          </p:cNvPicPr>
          <p:nvPr/>
        </p:nvPicPr>
        <p:blipFill>
          <a:blip r:embed="rId6"/>
          <a:stretch>
            <a:fillRect/>
          </a:stretch>
        </p:blipFill>
        <p:spPr>
          <a:xfrm rot="5400000">
            <a:off x="4557516" y="2676816"/>
            <a:ext cx="2958419" cy="2400723"/>
          </a:xfrm>
          <a:prstGeom prst="rect">
            <a:avLst/>
          </a:prstGeom>
        </p:spPr>
      </p:pic>
      <p:pic>
        <p:nvPicPr>
          <p:cNvPr id="34" name="Picture 33">
            <a:extLst>
              <a:ext uri="{FF2B5EF4-FFF2-40B4-BE49-F238E27FC236}">
                <a16:creationId xmlns:a16="http://schemas.microsoft.com/office/drawing/2014/main" xmlns="" id="{F6B54D03-F1B9-464C-81CC-4D1BB64B8C33}"/>
              </a:ext>
            </a:extLst>
          </p:cNvPr>
          <p:cNvPicPr>
            <a:picLocks noChangeAspect="1"/>
          </p:cNvPicPr>
          <p:nvPr/>
        </p:nvPicPr>
        <p:blipFill>
          <a:blip r:embed="rId7"/>
          <a:stretch>
            <a:fillRect/>
          </a:stretch>
        </p:blipFill>
        <p:spPr>
          <a:xfrm>
            <a:off x="3411401" y="3685462"/>
            <a:ext cx="1231499" cy="140220"/>
          </a:xfrm>
          <a:prstGeom prst="rect">
            <a:avLst/>
          </a:prstGeom>
        </p:spPr>
      </p:pic>
      <p:pic>
        <p:nvPicPr>
          <p:cNvPr id="35" name="Picture 34">
            <a:extLst>
              <a:ext uri="{FF2B5EF4-FFF2-40B4-BE49-F238E27FC236}">
                <a16:creationId xmlns:a16="http://schemas.microsoft.com/office/drawing/2014/main" xmlns="" id="{06C1CC4F-C5DA-4FC4-82AA-8F200DD4FD23}"/>
              </a:ext>
            </a:extLst>
          </p:cNvPr>
          <p:cNvPicPr>
            <a:picLocks noChangeAspect="1"/>
          </p:cNvPicPr>
          <p:nvPr/>
        </p:nvPicPr>
        <p:blipFill>
          <a:blip r:embed="rId7"/>
          <a:stretch>
            <a:fillRect/>
          </a:stretch>
        </p:blipFill>
        <p:spPr>
          <a:xfrm>
            <a:off x="3446107" y="4835705"/>
            <a:ext cx="1231499" cy="140220"/>
          </a:xfrm>
          <a:prstGeom prst="rect">
            <a:avLst/>
          </a:prstGeom>
        </p:spPr>
      </p:pic>
      <p:sp>
        <p:nvSpPr>
          <p:cNvPr id="3" name="Text Placeholder 2">
            <a:extLst>
              <a:ext uri="{FF2B5EF4-FFF2-40B4-BE49-F238E27FC236}">
                <a16:creationId xmlns:a16="http://schemas.microsoft.com/office/drawing/2014/main" xmlns="" id="{5267D9F6-79AC-4508-8D0A-13BE031900C7}"/>
              </a:ext>
            </a:extLst>
          </p:cNvPr>
          <p:cNvSpPr>
            <a:spLocks noGrp="1"/>
          </p:cNvSpPr>
          <p:nvPr>
            <p:ph type="body" idx="1"/>
          </p:nvPr>
        </p:nvSpPr>
        <p:spPr/>
        <p:txBody>
          <a:bodyPr>
            <a:normAutofit/>
          </a:bodyPr>
          <a:lstStyle/>
          <a:p>
            <a:pPr marL="114300" indent="0">
              <a:buNone/>
            </a:pPr>
            <a:r>
              <a:rPr lang="en-US" sz="1500" b="1" dirty="0"/>
              <a:t>         Pulse Sensor                                    </a:t>
            </a:r>
            <a:endParaRPr lang="en-IN" sz="1500" b="1" dirty="0"/>
          </a:p>
        </p:txBody>
      </p:sp>
      <p:sp>
        <p:nvSpPr>
          <p:cNvPr id="4" name="Slide Number Placeholder 3">
            <a:extLst>
              <a:ext uri="{FF2B5EF4-FFF2-40B4-BE49-F238E27FC236}">
                <a16:creationId xmlns:a16="http://schemas.microsoft.com/office/drawing/2014/main" xmlns="" id="{890FE992-C988-49CB-B4BE-F574E33D855D}"/>
              </a:ext>
            </a:extLst>
          </p:cNvPr>
          <p:cNvSpPr>
            <a:spLocks noGrp="1"/>
          </p:cNvSpPr>
          <p:nvPr>
            <p:ph type="sldNum" idx="12"/>
          </p:nvPr>
        </p:nvSpPr>
        <p:spPr/>
        <p:txBody>
          <a:bodyPr/>
          <a:lstStyle/>
          <a:p>
            <a:pPr>
              <a:buClr>
                <a:srgbClr val="000000"/>
              </a:buClr>
            </a:pPr>
            <a:fld id="{00000000-1234-1234-1234-123412341234}" type="slidenum">
              <a:rPr lang="en-US" kern="0"/>
              <a:pPr>
                <a:buClr>
                  <a:srgbClr val="000000"/>
                </a:buClr>
              </a:pPr>
              <a:t>10</a:t>
            </a:fld>
            <a:endParaRPr lang="en-US" kern="0"/>
          </a:p>
        </p:txBody>
      </p:sp>
      <p:sp>
        <p:nvSpPr>
          <p:cNvPr id="29" name="Arrow: Right 28">
            <a:extLst>
              <a:ext uri="{FF2B5EF4-FFF2-40B4-BE49-F238E27FC236}">
                <a16:creationId xmlns:a16="http://schemas.microsoft.com/office/drawing/2014/main" xmlns="" id="{0F2CA88C-F78E-4B53-84A2-40CB6C5CE24A}"/>
              </a:ext>
            </a:extLst>
          </p:cNvPr>
          <p:cNvSpPr/>
          <p:nvPr/>
        </p:nvSpPr>
        <p:spPr>
          <a:xfrm>
            <a:off x="3446107" y="2569964"/>
            <a:ext cx="1196793" cy="7993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pic>
        <p:nvPicPr>
          <p:cNvPr id="38" name="Picture 37">
            <a:extLst>
              <a:ext uri="{FF2B5EF4-FFF2-40B4-BE49-F238E27FC236}">
                <a16:creationId xmlns:a16="http://schemas.microsoft.com/office/drawing/2014/main" xmlns="" id="{B02BEF9B-5406-4B27-BD69-8008B03FCB53}"/>
              </a:ext>
            </a:extLst>
          </p:cNvPr>
          <p:cNvPicPr>
            <a:picLocks noChangeAspect="1"/>
          </p:cNvPicPr>
          <p:nvPr/>
        </p:nvPicPr>
        <p:blipFill>
          <a:blip r:embed="rId8"/>
          <a:stretch>
            <a:fillRect/>
          </a:stretch>
        </p:blipFill>
        <p:spPr>
          <a:xfrm>
            <a:off x="5404044" y="2084937"/>
            <a:ext cx="1383912" cy="402371"/>
          </a:xfrm>
          <a:prstGeom prst="rect">
            <a:avLst/>
          </a:prstGeom>
        </p:spPr>
      </p:pic>
      <p:sp>
        <p:nvSpPr>
          <p:cNvPr id="39" name="Arrow: Up 38">
            <a:extLst>
              <a:ext uri="{FF2B5EF4-FFF2-40B4-BE49-F238E27FC236}">
                <a16:creationId xmlns:a16="http://schemas.microsoft.com/office/drawing/2014/main" xmlns="" id="{6B0D9648-1B13-4937-B9BC-7D7E8ED2DB41}"/>
              </a:ext>
            </a:extLst>
          </p:cNvPr>
          <p:cNvSpPr/>
          <p:nvPr/>
        </p:nvSpPr>
        <p:spPr>
          <a:xfrm>
            <a:off x="5991006" y="1793192"/>
            <a:ext cx="45719" cy="291744"/>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
        <p:nvSpPr>
          <p:cNvPr id="43" name="TextBox 42">
            <a:extLst>
              <a:ext uri="{FF2B5EF4-FFF2-40B4-BE49-F238E27FC236}">
                <a16:creationId xmlns:a16="http://schemas.microsoft.com/office/drawing/2014/main" xmlns="" id="{C3E5DAC1-8DD6-493A-8BF1-04F3BCBEC70B}"/>
              </a:ext>
            </a:extLst>
          </p:cNvPr>
          <p:cNvSpPr txBox="1"/>
          <p:nvPr/>
        </p:nvSpPr>
        <p:spPr>
          <a:xfrm>
            <a:off x="2390596" y="2960988"/>
            <a:ext cx="2053887" cy="307777"/>
          </a:xfrm>
          <a:prstGeom prst="rect">
            <a:avLst/>
          </a:prstGeom>
          <a:noFill/>
        </p:spPr>
        <p:txBody>
          <a:bodyPr wrap="square">
            <a:spAutoFit/>
          </a:bodyPr>
          <a:lstStyle/>
          <a:p>
            <a:pPr marL="114300">
              <a:buClr>
                <a:srgbClr val="000000"/>
              </a:buClr>
            </a:pPr>
            <a:r>
              <a:rPr lang="en-US" sz="1400" b="1" kern="0" dirty="0">
                <a:solidFill>
                  <a:srgbClr val="000000"/>
                </a:solidFill>
                <a:latin typeface="Arial"/>
                <a:cs typeface="Arial"/>
                <a:sym typeface="Arial"/>
              </a:rPr>
              <a:t>Sweat Sensor</a:t>
            </a:r>
          </a:p>
        </p:txBody>
      </p:sp>
      <p:pic>
        <p:nvPicPr>
          <p:cNvPr id="45" name="Picture 44">
            <a:extLst>
              <a:ext uri="{FF2B5EF4-FFF2-40B4-BE49-F238E27FC236}">
                <a16:creationId xmlns:a16="http://schemas.microsoft.com/office/drawing/2014/main" xmlns="" id="{FB043247-4627-414E-94EE-207311485BCA}"/>
              </a:ext>
            </a:extLst>
          </p:cNvPr>
          <p:cNvPicPr>
            <a:picLocks noChangeAspect="1"/>
          </p:cNvPicPr>
          <p:nvPr/>
        </p:nvPicPr>
        <p:blipFill>
          <a:blip r:embed="rId9"/>
          <a:stretch>
            <a:fillRect/>
          </a:stretch>
        </p:blipFill>
        <p:spPr>
          <a:xfrm>
            <a:off x="2330959" y="4556308"/>
            <a:ext cx="1975275" cy="347865"/>
          </a:xfrm>
          <a:prstGeom prst="rect">
            <a:avLst/>
          </a:prstGeom>
        </p:spPr>
      </p:pic>
      <p:pic>
        <p:nvPicPr>
          <p:cNvPr id="46" name="Picture 45">
            <a:extLst>
              <a:ext uri="{FF2B5EF4-FFF2-40B4-BE49-F238E27FC236}">
                <a16:creationId xmlns:a16="http://schemas.microsoft.com/office/drawing/2014/main" xmlns="" id="{7419BD35-AEEA-47BB-B05E-82D339B78607}"/>
              </a:ext>
            </a:extLst>
          </p:cNvPr>
          <p:cNvPicPr>
            <a:picLocks noChangeAspect="1"/>
          </p:cNvPicPr>
          <p:nvPr/>
        </p:nvPicPr>
        <p:blipFill>
          <a:blip r:embed="rId10"/>
          <a:stretch>
            <a:fillRect/>
          </a:stretch>
        </p:blipFill>
        <p:spPr>
          <a:xfrm rot="242301">
            <a:off x="7767217" y="3429000"/>
            <a:ext cx="966863" cy="1475172"/>
          </a:xfrm>
          <a:prstGeom prst="rect">
            <a:avLst/>
          </a:prstGeom>
        </p:spPr>
      </p:pic>
      <p:sp>
        <p:nvSpPr>
          <p:cNvPr id="47" name="Arrow: Right 46">
            <a:extLst>
              <a:ext uri="{FF2B5EF4-FFF2-40B4-BE49-F238E27FC236}">
                <a16:creationId xmlns:a16="http://schemas.microsoft.com/office/drawing/2014/main" xmlns="" id="{FEE2FCB1-2C4E-4FA2-8AFC-603B12880D9C}"/>
              </a:ext>
            </a:extLst>
          </p:cNvPr>
          <p:cNvSpPr/>
          <p:nvPr/>
        </p:nvSpPr>
        <p:spPr>
          <a:xfrm>
            <a:off x="7374294" y="4273421"/>
            <a:ext cx="702906" cy="1026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pic>
        <p:nvPicPr>
          <p:cNvPr id="49" name="Picture 48">
            <a:extLst>
              <a:ext uri="{FF2B5EF4-FFF2-40B4-BE49-F238E27FC236}">
                <a16:creationId xmlns:a16="http://schemas.microsoft.com/office/drawing/2014/main" xmlns="" id="{77A4DBEC-70B6-4790-8874-641D5FDAB340}"/>
              </a:ext>
            </a:extLst>
          </p:cNvPr>
          <p:cNvPicPr>
            <a:picLocks noChangeAspect="1"/>
          </p:cNvPicPr>
          <p:nvPr/>
        </p:nvPicPr>
        <p:blipFill>
          <a:blip r:embed="rId11"/>
          <a:stretch>
            <a:fillRect/>
          </a:stretch>
        </p:blipFill>
        <p:spPr>
          <a:xfrm>
            <a:off x="7628967" y="3300947"/>
            <a:ext cx="1018120" cy="402371"/>
          </a:xfrm>
          <a:prstGeom prst="rect">
            <a:avLst/>
          </a:prstGeom>
        </p:spPr>
      </p:pic>
      <p:pic>
        <p:nvPicPr>
          <p:cNvPr id="52" name="Picture 51">
            <a:extLst>
              <a:ext uri="{FF2B5EF4-FFF2-40B4-BE49-F238E27FC236}">
                <a16:creationId xmlns:a16="http://schemas.microsoft.com/office/drawing/2014/main" xmlns="" id="{D90D0F63-AFE5-455B-9773-48FB8EC0E192}"/>
              </a:ext>
            </a:extLst>
          </p:cNvPr>
          <p:cNvPicPr>
            <a:picLocks noChangeAspect="1"/>
          </p:cNvPicPr>
          <p:nvPr/>
        </p:nvPicPr>
        <p:blipFill>
          <a:blip r:embed="rId12"/>
          <a:stretch>
            <a:fillRect/>
          </a:stretch>
        </p:blipFill>
        <p:spPr>
          <a:xfrm>
            <a:off x="8556587" y="4242435"/>
            <a:ext cx="731583" cy="164606"/>
          </a:xfrm>
          <a:prstGeom prst="rect">
            <a:avLst/>
          </a:prstGeom>
        </p:spPr>
      </p:pic>
      <p:sp>
        <p:nvSpPr>
          <p:cNvPr id="54" name="TextBox 53">
            <a:extLst>
              <a:ext uri="{FF2B5EF4-FFF2-40B4-BE49-F238E27FC236}">
                <a16:creationId xmlns:a16="http://schemas.microsoft.com/office/drawing/2014/main" xmlns="" id="{13DE707C-4F34-41FE-A122-4577ED975E30}"/>
              </a:ext>
            </a:extLst>
          </p:cNvPr>
          <p:cNvSpPr txBox="1"/>
          <p:nvPr/>
        </p:nvSpPr>
        <p:spPr>
          <a:xfrm>
            <a:off x="9126474" y="3331326"/>
            <a:ext cx="1541527" cy="307777"/>
          </a:xfrm>
          <a:prstGeom prst="rect">
            <a:avLst/>
          </a:prstGeom>
          <a:noFill/>
        </p:spPr>
        <p:txBody>
          <a:bodyPr wrap="square">
            <a:spAutoFit/>
          </a:bodyPr>
          <a:lstStyle/>
          <a:p>
            <a:pPr>
              <a:buClr>
                <a:srgbClr val="000000"/>
              </a:buClr>
            </a:pPr>
            <a:r>
              <a:rPr lang="en-US" sz="1400" b="1" kern="0" dirty="0">
                <a:solidFill>
                  <a:srgbClr val="000000"/>
                </a:solidFill>
                <a:latin typeface="Arial"/>
                <a:cs typeface="Arial"/>
                <a:sym typeface="Arial"/>
              </a:rPr>
              <a:t>Vibration motor</a:t>
            </a:r>
            <a:endParaRPr lang="en-IN" sz="1400" kern="0" dirty="0">
              <a:solidFill>
                <a:srgbClr val="000000"/>
              </a:solidFill>
              <a:latin typeface="Arial"/>
              <a:cs typeface="Arial"/>
              <a:sym typeface="Arial"/>
            </a:endParaRPr>
          </a:p>
        </p:txBody>
      </p:sp>
      <p:pic>
        <p:nvPicPr>
          <p:cNvPr id="10" name="Picture 9">
            <a:extLst>
              <a:ext uri="{FF2B5EF4-FFF2-40B4-BE49-F238E27FC236}">
                <a16:creationId xmlns:a16="http://schemas.microsoft.com/office/drawing/2014/main" xmlns="" id="{938CB94C-EFDB-4A6F-8A19-465EFC8855E7}"/>
              </a:ext>
            </a:extLst>
          </p:cNvPr>
          <p:cNvPicPr>
            <a:picLocks noChangeAspect="1"/>
          </p:cNvPicPr>
          <p:nvPr/>
        </p:nvPicPr>
        <p:blipFill>
          <a:blip r:embed="rId13"/>
          <a:stretch>
            <a:fillRect/>
          </a:stretch>
        </p:blipFill>
        <p:spPr>
          <a:xfrm>
            <a:off x="9324615" y="3825782"/>
            <a:ext cx="1255956" cy="829256"/>
          </a:xfrm>
          <a:prstGeom prst="rect">
            <a:avLst/>
          </a:prstGeom>
        </p:spPr>
      </p:pic>
      <p:pic>
        <p:nvPicPr>
          <p:cNvPr id="11" name="Picture 10">
            <a:extLst>
              <a:ext uri="{FF2B5EF4-FFF2-40B4-BE49-F238E27FC236}">
                <a16:creationId xmlns:a16="http://schemas.microsoft.com/office/drawing/2014/main" xmlns="" id="{08E200B5-C5C0-4BAC-AF29-224EEAD41687}"/>
              </a:ext>
            </a:extLst>
          </p:cNvPr>
          <p:cNvPicPr>
            <a:picLocks noChangeAspect="1"/>
          </p:cNvPicPr>
          <p:nvPr/>
        </p:nvPicPr>
        <p:blipFill>
          <a:blip r:embed="rId14"/>
          <a:stretch>
            <a:fillRect/>
          </a:stretch>
        </p:blipFill>
        <p:spPr>
          <a:xfrm>
            <a:off x="10892848" y="92070"/>
            <a:ext cx="1219306" cy="902286"/>
          </a:xfrm>
          <a:prstGeom prst="rect">
            <a:avLst/>
          </a:prstGeom>
        </p:spPr>
      </p:pic>
    </p:spTree>
    <p:extLst>
      <p:ext uri="{BB962C8B-B14F-4D97-AF65-F5344CB8AC3E}">
        <p14:creationId xmlns:p14="http://schemas.microsoft.com/office/powerpoint/2010/main" val="108568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1167320" y="365124"/>
            <a:ext cx="4688731" cy="1167055"/>
          </a:xfrm>
        </p:spPr>
        <p:txBody>
          <a:bodyPr>
            <a:normAutofit/>
          </a:bodyPr>
          <a:lstStyle/>
          <a:p>
            <a:r>
              <a:rPr lang="en-IN" sz="3600" b="1" dirty="0">
                <a:solidFill>
                  <a:srgbClr val="002060"/>
                </a:solidFill>
                <a:latin typeface="Times New Roman" panose="02020603050405020304" pitchFamily="18" charset="0"/>
                <a:cs typeface="Times New Roman" panose="02020603050405020304" pitchFamily="18" charset="0"/>
              </a:rPr>
              <a:t>LIST OF MODULES:</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675448" cy="596342"/>
          </a:xfrm>
          <a:prstGeom prst="rect">
            <a:avLst/>
          </a:prstGeom>
        </p:spPr>
      </p:pic>
      <p:sp>
        <p:nvSpPr>
          <p:cNvPr id="3" name="Rectangle 2"/>
          <p:cNvSpPr/>
          <p:nvPr/>
        </p:nvSpPr>
        <p:spPr>
          <a:xfrm>
            <a:off x="1732547" y="2046238"/>
            <a:ext cx="9384632" cy="3539430"/>
          </a:xfrm>
          <a:prstGeom prst="rect">
            <a:avLst/>
          </a:prstGeom>
        </p:spPr>
        <p:txBody>
          <a:bodyPr wrap="square">
            <a:spAutoFit/>
          </a:bodyPr>
          <a:lstStyle/>
          <a:p>
            <a:pPr marL="114300"/>
            <a:r>
              <a:rPr lang="en-US" sz="2800" dirty="0"/>
              <a:t>Module 1:  Integration of sweat, pulse and accelerometer sensor with microcontroller.</a:t>
            </a:r>
          </a:p>
          <a:p>
            <a:pPr marL="114300"/>
            <a:endParaRPr lang="en-US" sz="2800" dirty="0"/>
          </a:p>
          <a:p>
            <a:pPr marL="114300"/>
            <a:r>
              <a:rPr lang="en-US" sz="2800" dirty="0"/>
              <a:t>Module 2:  Testing the output of the sensors in the LCD Display.</a:t>
            </a:r>
          </a:p>
          <a:p>
            <a:pPr marL="114300"/>
            <a:endParaRPr lang="en-US" sz="2800" dirty="0"/>
          </a:p>
          <a:p>
            <a:pPr marL="114300"/>
            <a:r>
              <a:rPr lang="en-US" sz="2800" dirty="0"/>
              <a:t>Module 3:  Providing therapeutic treatment using vibration motors.</a:t>
            </a:r>
            <a:endParaRPr lang="en-IN" sz="2800" dirty="0"/>
          </a:p>
        </p:txBody>
      </p:sp>
    </p:spTree>
    <p:extLst>
      <p:ext uri="{BB962C8B-B14F-4D97-AF65-F5344CB8AC3E}">
        <p14:creationId xmlns:p14="http://schemas.microsoft.com/office/powerpoint/2010/main" val="406846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1167320" y="365124"/>
            <a:ext cx="4688731" cy="1167055"/>
          </a:xfrm>
        </p:spPr>
        <p:txBody>
          <a:bodyPr>
            <a:normAutofit/>
          </a:bodyPr>
          <a:lstStyle/>
          <a:p>
            <a:r>
              <a:rPr lang="en-IN" sz="3600" b="1" dirty="0" smtClean="0">
                <a:solidFill>
                  <a:srgbClr val="002060"/>
                </a:solidFill>
                <a:latin typeface="Times New Roman" panose="02020603050405020304" pitchFamily="18" charset="0"/>
                <a:cs typeface="Times New Roman" panose="02020603050405020304" pitchFamily="18" charset="0"/>
              </a:rPr>
              <a:t> MODULE 1:</a:t>
            </a:r>
            <a:endParaRPr lang="en-IN" sz="3600" b="1" dirty="0">
              <a:solidFill>
                <a:srgbClr val="00206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660951" cy="583543"/>
          </a:xfrm>
          <a:prstGeom prst="rect">
            <a:avLst/>
          </a:prstGeom>
        </p:spPr>
      </p:pic>
      <p:sp>
        <p:nvSpPr>
          <p:cNvPr id="7" name="TextBox 6">
            <a:extLst>
              <a:ext uri="{FF2B5EF4-FFF2-40B4-BE49-F238E27FC236}">
                <a16:creationId xmlns="" xmlns:a16="http://schemas.microsoft.com/office/drawing/2014/main" id="{30C20387-C909-37A6-5367-C80AFBFE8821}"/>
              </a:ext>
            </a:extLst>
          </p:cNvPr>
          <p:cNvSpPr txBox="1"/>
          <p:nvPr/>
        </p:nvSpPr>
        <p:spPr>
          <a:xfrm>
            <a:off x="1167319" y="1697549"/>
            <a:ext cx="9426101" cy="923330"/>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endParaRPr lang="en-AU" sz="2400" dirty="0">
              <a:latin typeface="Times New Roman" panose="02020603050405020304" pitchFamily="18" charset="0"/>
              <a:cs typeface="Times New Roman" panose="02020603050405020304" pitchFamily="18" charset="0"/>
            </a:endParaRPr>
          </a:p>
          <a:p>
            <a:endParaRPr lang="en-IN" dirty="0"/>
          </a:p>
        </p:txBody>
      </p:sp>
      <p:sp>
        <p:nvSpPr>
          <p:cNvPr id="5" name="Subtitle 2">
            <a:extLst>
              <a:ext uri="{FF2B5EF4-FFF2-40B4-BE49-F238E27FC236}">
                <a16:creationId xmlns:a16="http://schemas.microsoft.com/office/drawing/2014/main" xmlns="" id="{B8C468EB-C798-441E-B671-BAAE28F1714D}"/>
              </a:ext>
            </a:extLst>
          </p:cNvPr>
          <p:cNvSpPr txBox="1">
            <a:spLocks/>
          </p:cNvSpPr>
          <p:nvPr/>
        </p:nvSpPr>
        <p:spPr>
          <a:xfrm>
            <a:off x="1524000" y="1482571"/>
            <a:ext cx="9144000" cy="37752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smtClean="0"/>
              <a:t>  Integration of sweat, pulse and accelerometer sensor with microcontroller</a:t>
            </a:r>
          </a:p>
          <a:p>
            <a:endParaRPr lang="en-IN" smtClean="0"/>
          </a:p>
          <a:p>
            <a:pPr marL="342900" indent="-342900"/>
            <a:r>
              <a:rPr lang="en-IN" sz="2400" smtClean="0"/>
              <a:t>The sweat sensor is used to detect the sweat-rate of a person. </a:t>
            </a:r>
            <a:r>
              <a:rPr lang="en-US" sz="2400" smtClean="0"/>
              <a:t> P</a:t>
            </a:r>
            <a:r>
              <a:rPr lang="en-IN" sz="2400" smtClean="0"/>
              <a:t>ulse sensor is  used to measure the pulse rate of a person. Accelerometer sensor is used to determine the movement of the object.</a:t>
            </a:r>
            <a:endParaRPr lang="en-US" sz="2400" smtClean="0"/>
          </a:p>
          <a:p>
            <a:pPr marL="342900" indent="-342900"/>
            <a:endParaRPr lang="en-IN" dirty="0"/>
          </a:p>
        </p:txBody>
      </p:sp>
      <p:pic>
        <p:nvPicPr>
          <p:cNvPr id="8" name="Picture 7">
            <a:extLst>
              <a:ext uri="{FF2B5EF4-FFF2-40B4-BE49-F238E27FC236}">
                <a16:creationId xmlns:a16="http://schemas.microsoft.com/office/drawing/2014/main" xmlns="" id="{0B134AE6-7BE6-45BF-A29F-5484449B80F6}"/>
              </a:ext>
            </a:extLst>
          </p:cNvPr>
          <p:cNvPicPr>
            <a:picLocks noChangeAspect="1"/>
          </p:cNvPicPr>
          <p:nvPr/>
        </p:nvPicPr>
        <p:blipFill>
          <a:blip r:embed="rId3"/>
          <a:stretch>
            <a:fillRect/>
          </a:stretch>
        </p:blipFill>
        <p:spPr>
          <a:xfrm>
            <a:off x="3488924" y="4032682"/>
            <a:ext cx="4776187" cy="2450236"/>
          </a:xfrm>
          <a:prstGeom prst="rect">
            <a:avLst/>
          </a:prstGeom>
        </p:spPr>
      </p:pic>
    </p:spTree>
    <p:extLst>
      <p:ext uri="{BB962C8B-B14F-4D97-AF65-F5344CB8AC3E}">
        <p14:creationId xmlns:p14="http://schemas.microsoft.com/office/powerpoint/2010/main" val="866088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1167320" y="365124"/>
            <a:ext cx="4688731" cy="1167055"/>
          </a:xfrm>
        </p:spPr>
        <p:txBody>
          <a:bodyPr>
            <a:normAutofit/>
          </a:bodyPr>
          <a:lstStyle/>
          <a:p>
            <a:r>
              <a:rPr lang="en-IN" sz="3600" b="1" dirty="0" smtClean="0">
                <a:solidFill>
                  <a:srgbClr val="002060"/>
                </a:solidFill>
                <a:latin typeface="Times New Roman" panose="02020603050405020304" pitchFamily="18" charset="0"/>
                <a:cs typeface="Times New Roman" panose="02020603050405020304" pitchFamily="18" charset="0"/>
              </a:rPr>
              <a:t> MODULE 2:</a:t>
            </a:r>
            <a:endParaRPr lang="en-IN" sz="3600" b="1" dirty="0">
              <a:solidFill>
                <a:srgbClr val="00206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660951" cy="583543"/>
          </a:xfrm>
          <a:prstGeom prst="rect">
            <a:avLst/>
          </a:prstGeom>
        </p:spPr>
      </p:pic>
      <p:sp>
        <p:nvSpPr>
          <p:cNvPr id="7" name="TextBox 6">
            <a:extLst>
              <a:ext uri="{FF2B5EF4-FFF2-40B4-BE49-F238E27FC236}">
                <a16:creationId xmlns="" xmlns:a16="http://schemas.microsoft.com/office/drawing/2014/main" id="{30C20387-C909-37A6-5367-C80AFBFE8821}"/>
              </a:ext>
            </a:extLst>
          </p:cNvPr>
          <p:cNvSpPr txBox="1"/>
          <p:nvPr/>
        </p:nvSpPr>
        <p:spPr>
          <a:xfrm>
            <a:off x="1167319" y="1697549"/>
            <a:ext cx="9426101" cy="923330"/>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endParaRPr lang="en-AU" sz="2400" dirty="0">
              <a:latin typeface="Times New Roman" panose="02020603050405020304" pitchFamily="18" charset="0"/>
              <a:cs typeface="Times New Roman" panose="02020603050405020304" pitchFamily="18" charset="0"/>
            </a:endParaRPr>
          </a:p>
          <a:p>
            <a:endParaRPr lang="en-IN" dirty="0"/>
          </a:p>
        </p:txBody>
      </p:sp>
      <p:sp>
        <p:nvSpPr>
          <p:cNvPr id="5" name="Subtitle 2">
            <a:extLst>
              <a:ext uri="{FF2B5EF4-FFF2-40B4-BE49-F238E27FC236}">
                <a16:creationId xmlns:a16="http://schemas.microsoft.com/office/drawing/2014/main" xmlns="" id="{B8C468EB-C798-441E-B671-BAAE28F1714D}"/>
              </a:ext>
            </a:extLst>
          </p:cNvPr>
          <p:cNvSpPr txBox="1">
            <a:spLocks/>
          </p:cNvSpPr>
          <p:nvPr/>
        </p:nvSpPr>
        <p:spPr>
          <a:xfrm>
            <a:off x="1524000" y="1482571"/>
            <a:ext cx="9144000" cy="37752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IN" dirty="0"/>
          </a:p>
        </p:txBody>
      </p:sp>
      <p:sp>
        <p:nvSpPr>
          <p:cNvPr id="33" name="Title 1">
            <a:extLst>
              <a:ext uri="{FF2B5EF4-FFF2-40B4-BE49-F238E27FC236}">
                <a16:creationId xmlns:a16="http://schemas.microsoft.com/office/drawing/2014/main" xmlns="" id="{207E4F05-A713-45CC-9C4E-D3C586B6CBFD}"/>
              </a:ext>
            </a:extLst>
          </p:cNvPr>
          <p:cNvSpPr txBox="1">
            <a:spLocks/>
          </p:cNvSpPr>
          <p:nvPr/>
        </p:nvSpPr>
        <p:spPr>
          <a:xfrm>
            <a:off x="1723093" y="1196262"/>
            <a:ext cx="9144000" cy="932155"/>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t/>
            </a:r>
            <a:br>
              <a:rPr lang="en-US" sz="3600" b="1" dirty="0" smtClean="0"/>
            </a:br>
            <a:r>
              <a:rPr lang="en-US" sz="2700" b="1" u="sng" dirty="0" smtClean="0"/>
              <a:t>Testing the output of the sensors in the LCD Display.</a:t>
            </a:r>
            <a:r>
              <a:rPr lang="en-US" sz="3600" b="1" dirty="0" smtClean="0"/>
              <a:t/>
            </a:r>
            <a:br>
              <a:rPr lang="en-US" sz="3600" b="1" dirty="0" smtClean="0"/>
            </a:br>
            <a:r>
              <a:rPr lang="en-US" sz="3600" dirty="0" smtClean="0"/>
              <a:t> </a:t>
            </a:r>
            <a:endParaRPr lang="en-IN" sz="3600" dirty="0"/>
          </a:p>
        </p:txBody>
      </p:sp>
      <p:sp>
        <p:nvSpPr>
          <p:cNvPr id="34" name="Subtitle 2">
            <a:extLst>
              <a:ext uri="{FF2B5EF4-FFF2-40B4-BE49-F238E27FC236}">
                <a16:creationId xmlns:a16="http://schemas.microsoft.com/office/drawing/2014/main" xmlns="" id="{C2BB857C-EBE6-4805-A10E-22EF579E6AE3}"/>
              </a:ext>
            </a:extLst>
          </p:cNvPr>
          <p:cNvSpPr txBox="1">
            <a:spLocks/>
          </p:cNvSpPr>
          <p:nvPr/>
        </p:nvSpPr>
        <p:spPr>
          <a:xfrm>
            <a:off x="1510029" y="2632149"/>
            <a:ext cx="9144000" cy="3420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IN" dirty="0"/>
          </a:p>
        </p:txBody>
      </p:sp>
      <p:pic>
        <p:nvPicPr>
          <p:cNvPr id="35" name="Picture 34">
            <a:extLst>
              <a:ext uri="{FF2B5EF4-FFF2-40B4-BE49-F238E27FC236}">
                <a16:creationId xmlns:a16="http://schemas.microsoft.com/office/drawing/2014/main" xmlns="" id="{6DB7FED8-022C-44B9-9412-1E8F4E445607}"/>
              </a:ext>
            </a:extLst>
          </p:cNvPr>
          <p:cNvPicPr>
            <a:picLocks noChangeAspect="1"/>
          </p:cNvPicPr>
          <p:nvPr/>
        </p:nvPicPr>
        <p:blipFill>
          <a:blip r:embed="rId3"/>
          <a:stretch>
            <a:fillRect/>
          </a:stretch>
        </p:blipFill>
        <p:spPr>
          <a:xfrm rot="16200000">
            <a:off x="1536512" y="3053107"/>
            <a:ext cx="1727589" cy="2681797"/>
          </a:xfrm>
          <a:prstGeom prst="rect">
            <a:avLst/>
          </a:prstGeom>
        </p:spPr>
      </p:pic>
      <p:pic>
        <p:nvPicPr>
          <p:cNvPr id="36" name="Picture 35">
            <a:extLst>
              <a:ext uri="{FF2B5EF4-FFF2-40B4-BE49-F238E27FC236}">
                <a16:creationId xmlns:a16="http://schemas.microsoft.com/office/drawing/2014/main" xmlns="" id="{38B513C9-4000-42E1-8903-D06F19F3EC67}"/>
              </a:ext>
            </a:extLst>
          </p:cNvPr>
          <p:cNvPicPr>
            <a:picLocks noChangeAspect="1"/>
          </p:cNvPicPr>
          <p:nvPr/>
        </p:nvPicPr>
        <p:blipFill>
          <a:blip r:embed="rId4"/>
          <a:stretch>
            <a:fillRect/>
          </a:stretch>
        </p:blipFill>
        <p:spPr>
          <a:xfrm rot="16200000">
            <a:off x="4920834" y="2942509"/>
            <a:ext cx="1727587" cy="2902996"/>
          </a:xfrm>
          <a:prstGeom prst="rect">
            <a:avLst/>
          </a:prstGeom>
        </p:spPr>
      </p:pic>
      <p:pic>
        <p:nvPicPr>
          <p:cNvPr id="37" name="Picture 36">
            <a:extLst>
              <a:ext uri="{FF2B5EF4-FFF2-40B4-BE49-F238E27FC236}">
                <a16:creationId xmlns:a16="http://schemas.microsoft.com/office/drawing/2014/main" xmlns="" id="{24A3B107-30D7-4E1D-A5D3-0D6703C1513A}"/>
              </a:ext>
            </a:extLst>
          </p:cNvPr>
          <p:cNvPicPr>
            <a:picLocks noChangeAspect="1"/>
          </p:cNvPicPr>
          <p:nvPr/>
        </p:nvPicPr>
        <p:blipFill>
          <a:blip r:embed="rId5"/>
          <a:stretch>
            <a:fillRect/>
          </a:stretch>
        </p:blipFill>
        <p:spPr>
          <a:xfrm rot="16200000">
            <a:off x="8705021" y="2858170"/>
            <a:ext cx="1727586" cy="3071673"/>
          </a:xfrm>
          <a:prstGeom prst="rect">
            <a:avLst/>
          </a:prstGeom>
        </p:spPr>
      </p:pic>
      <p:pic>
        <p:nvPicPr>
          <p:cNvPr id="38" name="Picture 37">
            <a:extLst>
              <a:ext uri="{FF2B5EF4-FFF2-40B4-BE49-F238E27FC236}">
                <a16:creationId xmlns:a16="http://schemas.microsoft.com/office/drawing/2014/main" xmlns="" id="{7BD56A9D-7B39-4092-A2B4-8F49AC61B412}"/>
              </a:ext>
            </a:extLst>
          </p:cNvPr>
          <p:cNvPicPr>
            <a:picLocks noChangeAspect="1"/>
          </p:cNvPicPr>
          <p:nvPr/>
        </p:nvPicPr>
        <p:blipFill>
          <a:blip r:embed="rId6"/>
          <a:stretch>
            <a:fillRect/>
          </a:stretch>
        </p:blipFill>
        <p:spPr>
          <a:xfrm>
            <a:off x="758389" y="2515848"/>
            <a:ext cx="3283837" cy="485770"/>
          </a:xfrm>
          <a:prstGeom prst="rect">
            <a:avLst/>
          </a:prstGeom>
        </p:spPr>
      </p:pic>
      <p:pic>
        <p:nvPicPr>
          <p:cNvPr id="39" name="Picture 38">
            <a:extLst>
              <a:ext uri="{FF2B5EF4-FFF2-40B4-BE49-F238E27FC236}">
                <a16:creationId xmlns:a16="http://schemas.microsoft.com/office/drawing/2014/main" xmlns="" id="{CD5D502B-8956-4704-A93D-F51D2D859C22}"/>
              </a:ext>
            </a:extLst>
          </p:cNvPr>
          <p:cNvPicPr>
            <a:picLocks noChangeAspect="1"/>
          </p:cNvPicPr>
          <p:nvPr/>
        </p:nvPicPr>
        <p:blipFill>
          <a:blip r:embed="rId7"/>
          <a:stretch>
            <a:fillRect/>
          </a:stretch>
        </p:blipFill>
        <p:spPr>
          <a:xfrm>
            <a:off x="4142709" y="2515848"/>
            <a:ext cx="3283837" cy="485770"/>
          </a:xfrm>
          <a:prstGeom prst="rect">
            <a:avLst/>
          </a:prstGeom>
        </p:spPr>
      </p:pic>
      <p:pic>
        <p:nvPicPr>
          <p:cNvPr id="40" name="Picture 39">
            <a:extLst>
              <a:ext uri="{FF2B5EF4-FFF2-40B4-BE49-F238E27FC236}">
                <a16:creationId xmlns:a16="http://schemas.microsoft.com/office/drawing/2014/main" xmlns="" id="{8D38B739-2813-49DD-9214-670EE3F3C314}"/>
              </a:ext>
            </a:extLst>
          </p:cNvPr>
          <p:cNvPicPr>
            <a:picLocks noChangeAspect="1"/>
          </p:cNvPicPr>
          <p:nvPr/>
        </p:nvPicPr>
        <p:blipFill>
          <a:blip r:embed="rId8"/>
          <a:stretch>
            <a:fillRect/>
          </a:stretch>
        </p:blipFill>
        <p:spPr>
          <a:xfrm>
            <a:off x="7830031" y="2515848"/>
            <a:ext cx="3816427" cy="485770"/>
          </a:xfrm>
          <a:prstGeom prst="rect">
            <a:avLst/>
          </a:prstGeom>
        </p:spPr>
      </p:pic>
    </p:spTree>
    <p:extLst>
      <p:ext uri="{BB962C8B-B14F-4D97-AF65-F5344CB8AC3E}">
        <p14:creationId xmlns:p14="http://schemas.microsoft.com/office/powerpoint/2010/main" val="2031615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1167321" y="365124"/>
            <a:ext cx="4074844" cy="1167055"/>
          </a:xfrm>
        </p:spPr>
        <p:txBody>
          <a:bodyPr>
            <a:normAutofit/>
          </a:bodyPr>
          <a:lstStyle/>
          <a:p>
            <a:r>
              <a:rPr lang="en-IN" sz="3600" b="1" dirty="0" smtClean="0">
                <a:solidFill>
                  <a:srgbClr val="002060"/>
                </a:solidFill>
                <a:latin typeface="Times New Roman" panose="02020603050405020304" pitchFamily="18" charset="0"/>
                <a:cs typeface="Times New Roman" panose="02020603050405020304" pitchFamily="18" charset="0"/>
              </a:rPr>
              <a:t> MODULE </a:t>
            </a:r>
            <a:r>
              <a:rPr lang="en-IN" sz="3600" b="1" dirty="0">
                <a:solidFill>
                  <a:srgbClr val="002060"/>
                </a:solidFill>
                <a:latin typeface="Times New Roman" panose="02020603050405020304" pitchFamily="18" charset="0"/>
                <a:cs typeface="Times New Roman" panose="02020603050405020304" pitchFamily="18" charset="0"/>
              </a:rPr>
              <a:t>3</a:t>
            </a:r>
            <a:r>
              <a:rPr lang="en-IN" sz="3600" b="1" dirty="0" smtClean="0">
                <a:solidFill>
                  <a:srgbClr val="002060"/>
                </a:solidFill>
                <a:latin typeface="Times New Roman" panose="02020603050405020304" pitchFamily="18" charset="0"/>
                <a:cs typeface="Times New Roman" panose="02020603050405020304" pitchFamily="18" charset="0"/>
              </a:rPr>
              <a:t>:</a:t>
            </a:r>
            <a:endParaRPr lang="en-IN" sz="3600" b="1" dirty="0">
              <a:solidFill>
                <a:srgbClr val="00206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9" y="124028"/>
            <a:ext cx="574414" cy="583543"/>
          </a:xfrm>
          <a:prstGeom prst="rect">
            <a:avLst/>
          </a:prstGeom>
        </p:spPr>
      </p:pic>
      <p:sp>
        <p:nvSpPr>
          <p:cNvPr id="33" name="Title 1">
            <a:extLst>
              <a:ext uri="{FF2B5EF4-FFF2-40B4-BE49-F238E27FC236}">
                <a16:creationId xmlns:a16="http://schemas.microsoft.com/office/drawing/2014/main" xmlns="" id="{207E4F05-A713-45CC-9C4E-D3C586B6CBFD}"/>
              </a:ext>
            </a:extLst>
          </p:cNvPr>
          <p:cNvSpPr txBox="1">
            <a:spLocks/>
          </p:cNvSpPr>
          <p:nvPr/>
        </p:nvSpPr>
        <p:spPr>
          <a:xfrm>
            <a:off x="1723093" y="1196262"/>
            <a:ext cx="7946792" cy="9321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600" dirty="0"/>
          </a:p>
        </p:txBody>
      </p:sp>
      <p:sp>
        <p:nvSpPr>
          <p:cNvPr id="34" name="Subtitle 2">
            <a:extLst>
              <a:ext uri="{FF2B5EF4-FFF2-40B4-BE49-F238E27FC236}">
                <a16:creationId xmlns:a16="http://schemas.microsoft.com/office/drawing/2014/main" xmlns="" id="{C2BB857C-EBE6-4805-A10E-22EF579E6AE3}"/>
              </a:ext>
            </a:extLst>
          </p:cNvPr>
          <p:cNvSpPr txBox="1">
            <a:spLocks/>
          </p:cNvSpPr>
          <p:nvPr/>
        </p:nvSpPr>
        <p:spPr>
          <a:xfrm>
            <a:off x="1510029" y="2632149"/>
            <a:ext cx="7946792" cy="3420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IN" dirty="0"/>
          </a:p>
        </p:txBody>
      </p:sp>
      <p:sp>
        <p:nvSpPr>
          <p:cNvPr id="15" name="Subtitle 2">
            <a:extLst>
              <a:ext uri="{FF2B5EF4-FFF2-40B4-BE49-F238E27FC236}">
                <a16:creationId xmlns:a16="http://schemas.microsoft.com/office/drawing/2014/main" xmlns="" id="{833BCC04-996A-4304-BA24-6B999A7AD12B}"/>
              </a:ext>
            </a:extLst>
          </p:cNvPr>
          <p:cNvSpPr txBox="1">
            <a:spLocks/>
          </p:cNvSpPr>
          <p:nvPr/>
        </p:nvSpPr>
        <p:spPr>
          <a:xfrm>
            <a:off x="1603899" y="1651248"/>
            <a:ext cx="9144000" cy="3941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smtClean="0"/>
              <a:t>Providing therapeutic treatment using vibration motors</a:t>
            </a:r>
          </a:p>
          <a:p>
            <a:endParaRPr lang="en-US" u="sng" smtClean="0"/>
          </a:p>
          <a:p>
            <a:endParaRPr lang="en-US" sz="2400" smtClean="0"/>
          </a:p>
          <a:p>
            <a:endParaRPr lang="en-US" u="sng" smtClean="0"/>
          </a:p>
          <a:p>
            <a:endParaRPr lang="en-US" sz="2400" u="sng" smtClean="0"/>
          </a:p>
          <a:p>
            <a:endParaRPr lang="en-IN" u="sng" dirty="0"/>
          </a:p>
        </p:txBody>
      </p:sp>
      <p:pic>
        <p:nvPicPr>
          <p:cNvPr id="16" name="Picture 15">
            <a:extLst>
              <a:ext uri="{FF2B5EF4-FFF2-40B4-BE49-F238E27FC236}">
                <a16:creationId xmlns:a16="http://schemas.microsoft.com/office/drawing/2014/main" xmlns="" id="{ADD6DF3E-4BE9-4F1E-9D1A-234FF57E071E}"/>
              </a:ext>
            </a:extLst>
          </p:cNvPr>
          <p:cNvPicPr>
            <a:picLocks noChangeAspect="1"/>
          </p:cNvPicPr>
          <p:nvPr/>
        </p:nvPicPr>
        <p:blipFill>
          <a:blip r:embed="rId3"/>
          <a:stretch>
            <a:fillRect/>
          </a:stretch>
        </p:blipFill>
        <p:spPr>
          <a:xfrm>
            <a:off x="1060004" y="2965141"/>
            <a:ext cx="3503120" cy="2494626"/>
          </a:xfrm>
          <a:prstGeom prst="rect">
            <a:avLst/>
          </a:prstGeom>
        </p:spPr>
      </p:pic>
      <p:pic>
        <p:nvPicPr>
          <p:cNvPr id="17" name="Picture 16">
            <a:extLst>
              <a:ext uri="{FF2B5EF4-FFF2-40B4-BE49-F238E27FC236}">
                <a16:creationId xmlns:a16="http://schemas.microsoft.com/office/drawing/2014/main" xmlns="" id="{325EF5BC-5D90-446D-B7AA-04D6BC247935}"/>
              </a:ext>
            </a:extLst>
          </p:cNvPr>
          <p:cNvPicPr>
            <a:picLocks noChangeAspect="1"/>
          </p:cNvPicPr>
          <p:nvPr/>
        </p:nvPicPr>
        <p:blipFill>
          <a:blip r:embed="rId4"/>
          <a:stretch>
            <a:fillRect/>
          </a:stretch>
        </p:blipFill>
        <p:spPr>
          <a:xfrm>
            <a:off x="6377726" y="2876365"/>
            <a:ext cx="3857625" cy="2583402"/>
          </a:xfrm>
          <a:prstGeom prst="rect">
            <a:avLst/>
          </a:prstGeom>
        </p:spPr>
      </p:pic>
    </p:spTree>
    <p:extLst>
      <p:ext uri="{BB962C8B-B14F-4D97-AF65-F5344CB8AC3E}">
        <p14:creationId xmlns:p14="http://schemas.microsoft.com/office/powerpoint/2010/main" val="1026779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1167320" y="365124"/>
            <a:ext cx="8706254" cy="1167055"/>
          </a:xfrm>
        </p:spPr>
        <p:txBody>
          <a:bodyPr>
            <a:normAutofit/>
          </a:bodyPr>
          <a:lstStyle/>
          <a:p>
            <a:r>
              <a:rPr lang="en-IN" sz="3600" b="1" dirty="0" smtClean="0">
                <a:solidFill>
                  <a:srgbClr val="002060"/>
                </a:solidFill>
                <a:latin typeface="Times New Roman" panose="02020603050405020304" pitchFamily="18" charset="0"/>
                <a:cs typeface="Times New Roman" panose="02020603050405020304" pitchFamily="18" charset="0"/>
              </a:rPr>
              <a:t>REQUIREMENTS</a:t>
            </a:r>
            <a:r>
              <a:rPr lang="en-IN" sz="3600" b="1" dirty="0">
                <a:solidFill>
                  <a:srgbClr val="002060"/>
                </a:solidFill>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845898" cy="746829"/>
          </a:xfrm>
          <a:prstGeom prst="rect">
            <a:avLst/>
          </a:prstGeom>
        </p:spPr>
      </p:pic>
      <p:sp>
        <p:nvSpPr>
          <p:cNvPr id="7" name="TextBox 6">
            <a:extLst>
              <a:ext uri="{FF2B5EF4-FFF2-40B4-BE49-F238E27FC236}">
                <a16:creationId xmlns="" xmlns:a16="http://schemas.microsoft.com/office/drawing/2014/main" id="{30C20387-C909-37A6-5367-C80AFBFE8821}"/>
              </a:ext>
            </a:extLst>
          </p:cNvPr>
          <p:cNvSpPr txBox="1"/>
          <p:nvPr/>
        </p:nvSpPr>
        <p:spPr>
          <a:xfrm>
            <a:off x="943336" y="1532179"/>
            <a:ext cx="10698226" cy="7027565"/>
          </a:xfrm>
          <a:prstGeom prst="rect">
            <a:avLst/>
          </a:prstGeom>
          <a:noFill/>
        </p:spPr>
        <p:txBody>
          <a:bodyPr wrap="square" rtlCol="0">
            <a:spAutoFit/>
          </a:bodyPr>
          <a:lstStyle/>
          <a:p>
            <a:pPr marL="342900" indent="-342900" algn="just">
              <a:lnSpc>
                <a:spcPct val="150000"/>
              </a:lnSpc>
              <a:spcAft>
                <a:spcPts val="800"/>
              </a:spcAft>
              <a:buAutoNum type="arabicPeriod"/>
            </a:pPr>
            <a:r>
              <a:rPr lang="en-IN" sz="2400" b="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p>
          <a:p>
            <a:pPr algn="just">
              <a:lnSpc>
                <a:spcPct val="150000"/>
              </a:lnSpc>
              <a:spcAft>
                <a:spcPts val="800"/>
              </a:spcAft>
            </a:pPr>
            <a:r>
              <a:rPr lang="en-IN" b="1" dirty="0">
                <a:solidFill>
                  <a:srgbClr val="000000"/>
                </a:solidFill>
                <a:latin typeface="Times New Roman" panose="02020603050405020304" pitchFamily="18" charset="0"/>
                <a:cs typeface="Times New Roman" panose="02020603050405020304" pitchFamily="18" charset="0"/>
              </a:rPr>
              <a:t> </a:t>
            </a:r>
            <a:r>
              <a:rPr lang="en-IN" b="1" dirty="0" smtClean="0">
                <a:solidFill>
                  <a:srgbClr val="000000"/>
                </a:solidFill>
                <a:latin typeface="Times New Roman" panose="02020603050405020304" pitchFamily="18" charset="0"/>
                <a:cs typeface="Times New Roman" panose="02020603050405020304" pitchFamily="18" charset="0"/>
              </a:rPr>
              <a:t>     </a:t>
            </a:r>
            <a:r>
              <a:rPr lang="en-US" sz="2000" dirty="0" smtClean="0"/>
              <a:t>Arduino </a:t>
            </a:r>
            <a:r>
              <a:rPr lang="en-US" sz="2000" dirty="0"/>
              <a:t>IDE</a:t>
            </a:r>
          </a:p>
          <a:p>
            <a:pPr algn="just">
              <a:lnSpc>
                <a:spcPct val="150000"/>
              </a:lnSpc>
              <a:spcAft>
                <a:spcPts val="800"/>
              </a:spcAft>
            </a:pPr>
            <a:r>
              <a:rPr lang="en-IN" sz="2400" b="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Hardware requirements</a:t>
            </a:r>
            <a:r>
              <a:rPr lang="en-IN" sz="2400" b="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US" sz="2000" dirty="0" smtClean="0"/>
              <a:t>Arduino </a:t>
            </a:r>
            <a:r>
              <a:rPr lang="en-US" sz="2000" dirty="0"/>
              <a:t>Microcontroller</a:t>
            </a:r>
          </a:p>
          <a:p>
            <a:pPr marL="285750" indent="-285750">
              <a:buFont typeface="Arial" panose="020B0604020202020204" pitchFamily="34" charset="0"/>
              <a:buChar char="•"/>
            </a:pPr>
            <a:r>
              <a:rPr lang="en-US" sz="2000" dirty="0"/>
              <a:t>Pulse Detection sensor</a:t>
            </a:r>
          </a:p>
          <a:p>
            <a:pPr marL="285750" indent="-285750">
              <a:buFont typeface="Arial" panose="020B0604020202020204" pitchFamily="34" charset="0"/>
              <a:buChar char="•"/>
            </a:pPr>
            <a:r>
              <a:rPr lang="en-US" sz="2000" dirty="0"/>
              <a:t>Sweat Detection sensor</a:t>
            </a:r>
          </a:p>
          <a:p>
            <a:pPr marL="285750" indent="-285750">
              <a:buFont typeface="Arial" panose="020B0604020202020204" pitchFamily="34" charset="0"/>
              <a:buChar char="•"/>
            </a:pPr>
            <a:r>
              <a:rPr lang="en-US" sz="2000" dirty="0"/>
              <a:t>Nervousness Detection sensor (accelerometer sensor)</a:t>
            </a:r>
          </a:p>
          <a:p>
            <a:pPr marL="285750" indent="-285750">
              <a:buFont typeface="Arial" panose="020B0604020202020204" pitchFamily="34" charset="0"/>
              <a:buChar char="•"/>
            </a:pPr>
            <a:r>
              <a:rPr lang="en-US" sz="2000" dirty="0"/>
              <a:t>Power Supply</a:t>
            </a:r>
          </a:p>
          <a:p>
            <a:pPr marL="285750" indent="-285750">
              <a:buFont typeface="Arial" panose="020B0604020202020204" pitchFamily="34" charset="0"/>
              <a:buChar char="•"/>
            </a:pPr>
            <a:r>
              <a:rPr lang="en-US" sz="2000" dirty="0"/>
              <a:t>Vibration Motor for Therapy</a:t>
            </a:r>
          </a:p>
          <a:p>
            <a:pPr marL="285750" indent="-285750">
              <a:buFont typeface="Arial" panose="020B0604020202020204" pitchFamily="34" charset="0"/>
              <a:buChar char="•"/>
            </a:pPr>
            <a:r>
              <a:rPr lang="en-US" sz="2000" dirty="0"/>
              <a:t>LCD 16*2</a:t>
            </a:r>
          </a:p>
          <a:p>
            <a:pPr algn="just">
              <a:lnSpc>
                <a:spcPct val="150000"/>
              </a:lnSpc>
              <a:spcAft>
                <a:spcPts val="800"/>
              </a:spcAft>
            </a:pP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Latha" panose="020B0604020202020204" pitchFamily="34" charset="0"/>
              </a:rPr>
              <a:t> </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50000"/>
              </a:lnSpc>
              <a:buFont typeface="Arial" panose="020B0604020202020204" pitchFamily="34" charset="0"/>
              <a:buChar char="•"/>
            </a:pPr>
            <a:endParaRPr lang="en-AU"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7414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1167320" y="365124"/>
            <a:ext cx="8706254" cy="1167055"/>
          </a:xfrm>
        </p:spPr>
        <p:txBody>
          <a:bodyPr>
            <a:normAutofit/>
          </a:bodyPr>
          <a:lstStyle/>
          <a:p>
            <a:pPr algn="ctr"/>
            <a:r>
              <a:rPr lang="en-IN" sz="3600" b="1" dirty="0" smtClean="0">
                <a:solidFill>
                  <a:srgbClr val="002060"/>
                </a:solidFill>
                <a:latin typeface="Times New Roman" panose="02020603050405020304" pitchFamily="18" charset="0"/>
                <a:cs typeface="Times New Roman" panose="02020603050405020304" pitchFamily="18" charset="0"/>
              </a:rPr>
              <a:t>CONCLUSION</a:t>
            </a:r>
            <a:endParaRPr lang="en-IN" sz="3600" b="1" dirty="0">
              <a:solidFill>
                <a:srgbClr val="00206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685611" cy="605315"/>
          </a:xfrm>
          <a:prstGeom prst="rect">
            <a:avLst/>
          </a:prstGeom>
        </p:spPr>
      </p:pic>
      <p:sp>
        <p:nvSpPr>
          <p:cNvPr id="7" name="TextBox 6">
            <a:extLst>
              <a:ext uri="{FF2B5EF4-FFF2-40B4-BE49-F238E27FC236}">
                <a16:creationId xmlns="" xmlns:a16="http://schemas.microsoft.com/office/drawing/2014/main" id="{30C20387-C909-37A6-5367-C80AFBFE8821}"/>
              </a:ext>
            </a:extLst>
          </p:cNvPr>
          <p:cNvSpPr txBox="1"/>
          <p:nvPr/>
        </p:nvSpPr>
        <p:spPr>
          <a:xfrm>
            <a:off x="1045732" y="1648910"/>
            <a:ext cx="10698226" cy="1815882"/>
          </a:xfrm>
          <a:prstGeom prst="rect">
            <a:avLst/>
          </a:prstGeom>
          <a:noFill/>
        </p:spPr>
        <p:txBody>
          <a:bodyPr wrap="square" rtlCol="0">
            <a:spAutoFit/>
          </a:bodyPr>
          <a:lstStyle/>
          <a:p>
            <a:pPr marL="342900" indent="-342900">
              <a:buFont typeface="Arial" panose="020B0604020202020204" pitchFamily="34" charset="0"/>
              <a:buChar char="•"/>
            </a:pPr>
            <a:r>
              <a:rPr lang="en-US" sz="2800" dirty="0"/>
              <a:t>Thus our project focuses on the therapeutic treatment for the ADHD patient when they have high pulse rate, sweat rate,  nervousness using vibration motors which improve blood circulation and make them feel relaxed. This device is simple and cost effective.</a:t>
            </a:r>
            <a:endParaRPr lang="en-IN" sz="2800" dirty="0"/>
          </a:p>
        </p:txBody>
      </p:sp>
    </p:spTree>
    <p:extLst>
      <p:ext uri="{BB962C8B-B14F-4D97-AF65-F5344CB8AC3E}">
        <p14:creationId xmlns:p14="http://schemas.microsoft.com/office/powerpoint/2010/main" val="394830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1167320" y="365124"/>
            <a:ext cx="8706254" cy="1167055"/>
          </a:xfrm>
        </p:spPr>
        <p:txBody>
          <a:bodyPr>
            <a:normAutofit/>
          </a:bodyPr>
          <a:lstStyle/>
          <a:p>
            <a:r>
              <a:rPr lang="en-IN" sz="3600" b="1" dirty="0">
                <a:solidFill>
                  <a:srgbClr val="002060"/>
                </a:solidFill>
                <a:latin typeface="Times New Roman" panose="02020603050405020304" pitchFamily="18" charset="0"/>
                <a:cs typeface="Times New Roman" panose="02020603050405020304" pitchFamily="18" charset="0"/>
              </a:rPr>
              <a:t>OUTPUT SCREENSHOTS:</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546157" cy="482193"/>
          </a:xfrm>
          <a:prstGeom prst="rect">
            <a:avLst/>
          </a:prstGeom>
        </p:spPr>
      </p:pic>
    </p:spTree>
    <p:extLst>
      <p:ext uri="{BB962C8B-B14F-4D97-AF65-F5344CB8AC3E}">
        <p14:creationId xmlns:p14="http://schemas.microsoft.com/office/powerpoint/2010/main" val="357599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5029200" y="2330111"/>
            <a:ext cx="3064213" cy="1201029"/>
          </a:xfrm>
        </p:spPr>
        <p:txBody>
          <a:bodyPr>
            <a:normAutofit/>
          </a:bodyPr>
          <a:lstStyle/>
          <a:p>
            <a:r>
              <a:rPr lang="en-IN" sz="3600" b="1" dirty="0">
                <a:solidFill>
                  <a:srgbClr val="002060"/>
                </a:solidFill>
                <a:latin typeface="Times New Roman" panose="02020603050405020304" pitchFamily="18" charset="0"/>
                <a:cs typeface="Times New Roman" panose="02020603050405020304" pitchFamily="18" charset="0"/>
              </a:rPr>
              <a:t>THANK YOU</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546157" cy="482193"/>
          </a:xfrm>
          <a:prstGeom prst="rect">
            <a:avLst/>
          </a:prstGeom>
        </p:spPr>
      </p:pic>
    </p:spTree>
    <p:extLst>
      <p:ext uri="{BB962C8B-B14F-4D97-AF65-F5344CB8AC3E}">
        <p14:creationId xmlns:p14="http://schemas.microsoft.com/office/powerpoint/2010/main" val="393035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3558638" y="186916"/>
            <a:ext cx="4269259" cy="1142399"/>
          </a:xfrm>
        </p:spPr>
        <p:txBody>
          <a:bodyPr>
            <a:normAutofit/>
          </a:bodyPr>
          <a:lstStyle/>
          <a:p>
            <a:pPr algn="ctr"/>
            <a:r>
              <a:rPr lang="en-IN" sz="4000" b="1" dirty="0" smtClean="0">
                <a:solidFill>
                  <a:srgbClr val="002060"/>
                </a:solidFill>
                <a:latin typeface="Times New Roman" panose="02020603050405020304" pitchFamily="18" charset="0"/>
                <a:cs typeface="Times New Roman" panose="02020603050405020304" pitchFamily="18" charset="0"/>
              </a:rPr>
              <a:t>Agenda</a:t>
            </a:r>
            <a:endParaRPr lang="en-IN" sz="4000" b="1" dirty="0">
              <a:solidFill>
                <a:srgbClr val="00206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796578" cy="703286"/>
          </a:xfrm>
          <a:prstGeom prst="rect">
            <a:avLst/>
          </a:prstGeom>
        </p:spPr>
      </p:pic>
      <p:sp>
        <p:nvSpPr>
          <p:cNvPr id="3" name="Rectangle 2"/>
          <p:cNvSpPr/>
          <p:nvPr/>
        </p:nvSpPr>
        <p:spPr>
          <a:xfrm>
            <a:off x="894016" y="1259009"/>
            <a:ext cx="10479504" cy="4924425"/>
          </a:xfrm>
          <a:prstGeom prst="rect">
            <a:avLst/>
          </a:prstGeom>
        </p:spPr>
        <p:txBody>
          <a:bodyPr wrap="square">
            <a:spAutoFit/>
          </a:bodyPr>
          <a:lstStyle/>
          <a:p>
            <a:pPr marL="342900" lvl="0" indent="-342900">
              <a:buClr>
                <a:schemeClr val="dk1"/>
              </a:buClr>
              <a:buSzPts val="2800"/>
              <a:buChar char="•"/>
            </a:pPr>
            <a:r>
              <a:rPr lang="en-US" sz="2400" dirty="0">
                <a:latin typeface="Calibri" panose="020F0502020204030204" pitchFamily="34" charset="0"/>
                <a:ea typeface="Arial"/>
                <a:cs typeface="Calibri" panose="020F0502020204030204" pitchFamily="34" charset="0"/>
                <a:sym typeface="Arial"/>
              </a:rPr>
              <a:t>Objective</a:t>
            </a:r>
            <a:endParaRPr lang="en-US" sz="2400" dirty="0">
              <a:latin typeface="Calibri" panose="020F0502020204030204" pitchFamily="34" charset="0"/>
              <a:cs typeface="Calibri" panose="020F0502020204030204" pitchFamily="34" charset="0"/>
            </a:endParaRPr>
          </a:p>
          <a:p>
            <a:pPr marL="342900" lvl="0" indent="-342900">
              <a:spcBef>
                <a:spcPts val="560"/>
              </a:spcBef>
              <a:buClr>
                <a:schemeClr val="dk1"/>
              </a:buClr>
              <a:buSzPts val="2800"/>
              <a:buChar char="•"/>
            </a:pPr>
            <a:r>
              <a:rPr lang="en-US" sz="2400" dirty="0">
                <a:latin typeface="Calibri" panose="020F0502020204030204" pitchFamily="34" charset="0"/>
                <a:ea typeface="Arial"/>
                <a:cs typeface="Calibri" panose="020F0502020204030204" pitchFamily="34" charset="0"/>
                <a:sym typeface="Arial"/>
              </a:rPr>
              <a:t>Abstract</a:t>
            </a:r>
          </a:p>
          <a:p>
            <a:pPr marL="342900" lvl="0" indent="-342900">
              <a:spcBef>
                <a:spcPts val="560"/>
              </a:spcBef>
              <a:buClr>
                <a:schemeClr val="dk1"/>
              </a:buClr>
              <a:buSzPts val="2800"/>
              <a:buChar char="•"/>
            </a:pPr>
            <a:r>
              <a:rPr lang="en-US" sz="2400" dirty="0">
                <a:latin typeface="Calibri" panose="020F0502020204030204" pitchFamily="34" charset="0"/>
                <a:ea typeface="Arial"/>
                <a:cs typeface="Calibri" panose="020F0502020204030204" pitchFamily="34" charset="0"/>
                <a:sym typeface="Arial"/>
              </a:rPr>
              <a:t>Literature survey</a:t>
            </a:r>
          </a:p>
          <a:p>
            <a:pPr marL="342900" lvl="0" indent="-342900">
              <a:spcBef>
                <a:spcPts val="560"/>
              </a:spcBef>
              <a:buClr>
                <a:schemeClr val="dk1"/>
              </a:buClr>
              <a:buSzPts val="2800"/>
              <a:buChar char="•"/>
            </a:pPr>
            <a:r>
              <a:rPr lang="en-US" sz="2400" dirty="0">
                <a:latin typeface="Calibri" panose="020F0502020204030204" pitchFamily="34" charset="0"/>
                <a:cs typeface="Calibri" panose="020F0502020204030204" pitchFamily="34" charset="0"/>
                <a:sym typeface="Arial"/>
              </a:rPr>
              <a:t>Existing system and drawbacks</a:t>
            </a:r>
            <a:endParaRPr lang="en-US" sz="2400" dirty="0">
              <a:latin typeface="Calibri" panose="020F0502020204030204" pitchFamily="34" charset="0"/>
              <a:cs typeface="Calibri" panose="020F0502020204030204" pitchFamily="34" charset="0"/>
            </a:endParaRPr>
          </a:p>
          <a:p>
            <a:pPr marL="342900" lvl="0" indent="-342900">
              <a:spcBef>
                <a:spcPts val="560"/>
              </a:spcBef>
              <a:buClr>
                <a:schemeClr val="dk1"/>
              </a:buClr>
              <a:buSzPts val="2800"/>
              <a:buChar char="•"/>
            </a:pPr>
            <a:r>
              <a:rPr lang="en-US" sz="2400" dirty="0">
                <a:latin typeface="Calibri" panose="020F0502020204030204" pitchFamily="34" charset="0"/>
                <a:ea typeface="Arial"/>
                <a:cs typeface="Calibri" panose="020F0502020204030204" pitchFamily="34" charset="0"/>
                <a:sym typeface="Arial"/>
              </a:rPr>
              <a:t>Proposed </a:t>
            </a:r>
            <a:r>
              <a:rPr lang="en-US" sz="2400" dirty="0" smtClean="0">
                <a:latin typeface="Calibri" panose="020F0502020204030204" pitchFamily="34" charset="0"/>
                <a:ea typeface="Arial"/>
                <a:cs typeface="Calibri" panose="020F0502020204030204" pitchFamily="34" charset="0"/>
                <a:sym typeface="Arial"/>
              </a:rPr>
              <a:t>System</a:t>
            </a:r>
            <a:endParaRPr lang="en-US" sz="2400" dirty="0">
              <a:latin typeface="Calibri" panose="020F0502020204030204" pitchFamily="34" charset="0"/>
              <a:ea typeface="Arial"/>
              <a:cs typeface="Calibri" panose="020F0502020204030204" pitchFamily="34" charset="0"/>
              <a:sym typeface="Arial"/>
            </a:endParaRPr>
          </a:p>
          <a:p>
            <a:pPr marL="342900" lvl="0" indent="-342900">
              <a:spcBef>
                <a:spcPts val="560"/>
              </a:spcBef>
              <a:buClr>
                <a:schemeClr val="dk1"/>
              </a:buClr>
              <a:buSzPts val="2800"/>
              <a:buChar char="•"/>
            </a:pPr>
            <a:r>
              <a:rPr lang="en-US" sz="2400" dirty="0">
                <a:latin typeface="Calibri" panose="020F0502020204030204" pitchFamily="34" charset="0"/>
                <a:cs typeface="Calibri" panose="020F0502020204030204" pitchFamily="34" charset="0"/>
                <a:sym typeface="Arial"/>
              </a:rPr>
              <a:t>System Architecture</a:t>
            </a:r>
          </a:p>
          <a:p>
            <a:pPr marL="342900" lvl="0" indent="-342900">
              <a:spcBef>
                <a:spcPts val="560"/>
              </a:spcBef>
              <a:buClr>
                <a:schemeClr val="dk1"/>
              </a:buClr>
              <a:buSzPts val="2800"/>
              <a:buChar char="•"/>
            </a:pPr>
            <a:r>
              <a:rPr lang="en-US" sz="2400" dirty="0">
                <a:latin typeface="Calibri" panose="020F0502020204030204" pitchFamily="34" charset="0"/>
                <a:cs typeface="Calibri" panose="020F0502020204030204" pitchFamily="34" charset="0"/>
                <a:sym typeface="Arial"/>
              </a:rPr>
              <a:t>Hardware and Software Requirements</a:t>
            </a:r>
          </a:p>
          <a:p>
            <a:pPr marL="342900" lvl="0" indent="-342900">
              <a:spcBef>
                <a:spcPts val="560"/>
              </a:spcBef>
              <a:buClr>
                <a:schemeClr val="dk1"/>
              </a:buClr>
              <a:buSzPts val="2800"/>
              <a:buChar char="•"/>
            </a:pPr>
            <a:r>
              <a:rPr lang="en-US" sz="2400" dirty="0">
                <a:latin typeface="Calibri" panose="020F0502020204030204" pitchFamily="34" charset="0"/>
                <a:cs typeface="Calibri" panose="020F0502020204030204" pitchFamily="34" charset="0"/>
                <a:sym typeface="Arial"/>
              </a:rPr>
              <a:t>No of modules</a:t>
            </a:r>
          </a:p>
          <a:p>
            <a:pPr marL="342900" lvl="0" indent="-342900">
              <a:spcBef>
                <a:spcPts val="560"/>
              </a:spcBef>
              <a:buClr>
                <a:schemeClr val="dk1"/>
              </a:buClr>
              <a:buSzPts val="2800"/>
              <a:buFont typeface="Arial" panose="020B0604020202020204" pitchFamily="34" charset="0"/>
              <a:buChar char="•"/>
            </a:pPr>
            <a:r>
              <a:rPr lang="en-US" sz="2400" smtClean="0">
                <a:latin typeface="Calibri" panose="020F0502020204030204" pitchFamily="34" charset="0"/>
                <a:cs typeface="Calibri" panose="020F0502020204030204" pitchFamily="34" charset="0"/>
                <a:sym typeface="Arial"/>
              </a:rPr>
              <a:t>Output Screenshot</a:t>
            </a:r>
          </a:p>
          <a:p>
            <a:pPr marL="342900" lvl="0" indent="-342900">
              <a:spcBef>
                <a:spcPts val="560"/>
              </a:spcBef>
              <a:buClr>
                <a:schemeClr val="dk1"/>
              </a:buClr>
              <a:buSzPts val="2800"/>
              <a:buFont typeface="Arial" panose="020B0604020202020204" pitchFamily="34" charset="0"/>
              <a:buChar char="•"/>
            </a:pPr>
            <a:r>
              <a:rPr lang="en-US" sz="2400" dirty="0" smtClean="0">
                <a:latin typeface="Calibri" panose="020F0502020204030204" pitchFamily="34" charset="0"/>
                <a:cs typeface="Calibri" panose="020F0502020204030204" pitchFamily="34" charset="0"/>
                <a:sym typeface="Arial"/>
              </a:rPr>
              <a:t>Conclusion</a:t>
            </a:r>
            <a:endParaRPr lang="en-US" sz="2400" dirty="0">
              <a:latin typeface="Calibri" panose="020F0502020204030204" pitchFamily="34" charset="0"/>
              <a:cs typeface="Calibri" panose="020F0502020204030204" pitchFamily="34" charset="0"/>
              <a:sym typeface="Arial"/>
            </a:endParaRPr>
          </a:p>
          <a:p>
            <a:pPr marL="342900" lvl="0" indent="-342900">
              <a:spcBef>
                <a:spcPts val="560"/>
              </a:spcBef>
              <a:buClr>
                <a:schemeClr val="dk1"/>
              </a:buClr>
              <a:buSzPts val="2800"/>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References</a:t>
            </a:r>
            <a:endParaRPr lang="en-IN" sz="2400" dirty="0"/>
          </a:p>
        </p:txBody>
      </p:sp>
    </p:spTree>
    <p:extLst>
      <p:ext uri="{BB962C8B-B14F-4D97-AF65-F5344CB8AC3E}">
        <p14:creationId xmlns:p14="http://schemas.microsoft.com/office/powerpoint/2010/main" val="386035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3630827" y="424248"/>
            <a:ext cx="4269259" cy="1142399"/>
          </a:xfrm>
        </p:spPr>
        <p:txBody>
          <a:bodyPr>
            <a:normAutofit/>
          </a:bodyPr>
          <a:lstStyle/>
          <a:p>
            <a:r>
              <a:rPr lang="en-IN" sz="4000" b="1" dirty="0">
                <a:solidFill>
                  <a:srgbClr val="002060"/>
                </a:solidFill>
                <a:latin typeface="Times New Roman" panose="02020603050405020304" pitchFamily="18" charset="0"/>
                <a:cs typeface="Times New Roman" panose="02020603050405020304" pitchFamily="18" charset="0"/>
              </a:rPr>
              <a:t>INTRODUCTION</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969195" cy="855686"/>
          </a:xfrm>
          <a:prstGeom prst="rect">
            <a:avLst/>
          </a:prstGeom>
        </p:spPr>
      </p:pic>
      <p:sp>
        <p:nvSpPr>
          <p:cNvPr id="3" name="Rectangle 2"/>
          <p:cNvSpPr/>
          <p:nvPr/>
        </p:nvSpPr>
        <p:spPr>
          <a:xfrm>
            <a:off x="1227221" y="1859340"/>
            <a:ext cx="10130590" cy="4401205"/>
          </a:xfrm>
          <a:prstGeom prst="rect">
            <a:avLst/>
          </a:prstGeom>
        </p:spPr>
        <p:txBody>
          <a:bodyPr wrap="square">
            <a:spAutoFit/>
          </a:bodyPr>
          <a:lstStyle/>
          <a:p>
            <a:pPr algn="just"/>
            <a:r>
              <a:rPr lang="en-US" dirty="0"/>
              <a:t> </a:t>
            </a:r>
            <a:r>
              <a:rPr lang="en-US" sz="2800" dirty="0"/>
              <a:t>ADHD, or Attention Deficit Hyperactivity Disorder, manifests as inattention, hyperactivity, and impulsivity, leading to restlessness and </a:t>
            </a:r>
            <a:r>
              <a:rPr lang="en-US" sz="2800" dirty="0" smtClean="0"/>
              <a:t>difficulty in focusing </a:t>
            </a:r>
            <a:r>
              <a:rPr lang="en-US" sz="2800" dirty="0"/>
              <a:t>that can impair daily functioning. While there's no cure, treatment options, including medication and behavioral therapy, help manage symptoms. ADHD affects 4-12% of school students, with common signs like inattention and impulsivity. Despite its chronic nature, therapeutic management is possible, and it often continues into adulthood. Approximately 10 million Indian children are diagnosed with ADHD annually, and parents, alongside therapists, play pivotal roles in its treatment</a:t>
            </a:r>
            <a:r>
              <a:rPr lang="en-US" dirty="0"/>
              <a:t>.</a:t>
            </a:r>
            <a:endParaRPr lang="en-GB" dirty="0"/>
          </a:p>
        </p:txBody>
      </p:sp>
    </p:spTree>
    <p:extLst>
      <p:ext uri="{BB962C8B-B14F-4D97-AF65-F5344CB8AC3E}">
        <p14:creationId xmlns:p14="http://schemas.microsoft.com/office/powerpoint/2010/main" val="77223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4207476" y="424248"/>
            <a:ext cx="3387811" cy="1182130"/>
          </a:xfrm>
        </p:spPr>
        <p:txBody>
          <a:bodyPr>
            <a:normAutofit/>
          </a:bodyPr>
          <a:lstStyle/>
          <a:p>
            <a:r>
              <a:rPr lang="en-IN" sz="4000" b="1" dirty="0">
                <a:solidFill>
                  <a:srgbClr val="002060"/>
                </a:solidFill>
                <a:latin typeface="Times New Roman" panose="02020603050405020304" pitchFamily="18" charset="0"/>
                <a:cs typeface="Times New Roman" panose="02020603050405020304" pitchFamily="18" charset="0"/>
              </a:rPr>
              <a:t>OBJECTIVE</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1043174" cy="921001"/>
          </a:xfrm>
          <a:prstGeom prst="rect">
            <a:avLst/>
          </a:prstGeom>
        </p:spPr>
      </p:pic>
      <p:sp>
        <p:nvSpPr>
          <p:cNvPr id="4" name="Content Placeholder 2"/>
          <p:cNvSpPr txBox="1">
            <a:spLocks/>
          </p:cNvSpPr>
          <p:nvPr/>
        </p:nvSpPr>
        <p:spPr>
          <a:xfrm>
            <a:off x="1950874" y="1732547"/>
            <a:ext cx="7901014" cy="378475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buSzPts val="3200"/>
            </a:pPr>
            <a:endParaRPr lang="en-US" sz="2400" dirty="0" smtClean="0"/>
          </a:p>
          <a:p>
            <a:pPr marL="514350" indent="-514350" algn="just">
              <a:spcBef>
                <a:spcPts val="0"/>
              </a:spcBef>
              <a:buSzPts val="3200"/>
            </a:pPr>
            <a:r>
              <a:rPr lang="en-US" sz="2400" dirty="0" smtClean="0"/>
              <a:t>To mainly focus on the detection of hypertension and restlessness in ADHD patients which leads to lack of attention and hyperactivity.</a:t>
            </a:r>
          </a:p>
          <a:p>
            <a:pPr marL="514350" indent="-514350" algn="just">
              <a:spcBef>
                <a:spcPts val="0"/>
              </a:spcBef>
              <a:buSzPts val="3200"/>
            </a:pPr>
            <a:endParaRPr lang="en-US" sz="1100" dirty="0" smtClean="0"/>
          </a:p>
          <a:p>
            <a:pPr marL="514350" indent="-514350" algn="just">
              <a:spcBef>
                <a:spcPts val="0"/>
              </a:spcBef>
              <a:buSzPts val="3200"/>
            </a:pPr>
            <a:endParaRPr lang="en-US" sz="1100" dirty="0" smtClean="0"/>
          </a:p>
          <a:p>
            <a:pPr marL="514350" indent="-514350" algn="just">
              <a:spcBef>
                <a:spcPts val="0"/>
              </a:spcBef>
              <a:buSzPts val="3200"/>
            </a:pPr>
            <a:endParaRPr lang="en-US" sz="1100" dirty="0" smtClean="0"/>
          </a:p>
          <a:p>
            <a:pPr marL="514350" indent="-514350" algn="just">
              <a:spcBef>
                <a:spcPts val="0"/>
              </a:spcBef>
              <a:buSzPts val="3200"/>
            </a:pPr>
            <a:r>
              <a:rPr lang="en-US" sz="2400" dirty="0" smtClean="0"/>
              <a:t>We use pulse, sweat and accelerometer sensor to identify the symptom.</a:t>
            </a:r>
          </a:p>
          <a:p>
            <a:pPr algn="just">
              <a:spcBef>
                <a:spcPts val="0"/>
              </a:spcBef>
              <a:buSzPts val="3200"/>
            </a:pPr>
            <a:endParaRPr lang="en-US" sz="1100" dirty="0" smtClean="0"/>
          </a:p>
          <a:p>
            <a:pPr marL="514350" indent="-514350" algn="just">
              <a:spcBef>
                <a:spcPts val="0"/>
              </a:spcBef>
              <a:buSzPts val="3200"/>
            </a:pPr>
            <a:endParaRPr lang="en-US" sz="1100" dirty="0" smtClean="0"/>
          </a:p>
          <a:p>
            <a:pPr marL="514350" indent="-514350" algn="just">
              <a:spcBef>
                <a:spcPts val="0"/>
              </a:spcBef>
              <a:buSzPts val="3200"/>
            </a:pPr>
            <a:endParaRPr lang="en-US" sz="2400" dirty="0" smtClean="0"/>
          </a:p>
          <a:p>
            <a:pPr marL="514350" indent="-514350" algn="just">
              <a:spcBef>
                <a:spcPts val="0"/>
              </a:spcBef>
              <a:buSzPts val="3200"/>
            </a:pPr>
            <a:r>
              <a:rPr lang="en-US" sz="2400" dirty="0" smtClean="0"/>
              <a:t>To provide therapeutic based treatment using portable device for the speedy recovery of  ADHD patients.</a:t>
            </a:r>
          </a:p>
          <a:p>
            <a:pPr algn="just"/>
            <a:endParaRPr lang="en-US" sz="2400" dirty="0"/>
          </a:p>
        </p:txBody>
      </p:sp>
    </p:spTree>
    <p:extLst>
      <p:ext uri="{BB962C8B-B14F-4D97-AF65-F5344CB8AC3E}">
        <p14:creationId xmlns:p14="http://schemas.microsoft.com/office/powerpoint/2010/main" val="232714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4207476" y="397823"/>
            <a:ext cx="4771154" cy="1182130"/>
          </a:xfrm>
        </p:spPr>
        <p:txBody>
          <a:bodyPr>
            <a:normAutofit fontScale="90000"/>
          </a:bodyPr>
          <a:lstStyle/>
          <a:p>
            <a:r>
              <a:rPr lang="en-IN" sz="4000" b="1" dirty="0">
                <a:solidFill>
                  <a:srgbClr val="002060"/>
                </a:solidFill>
                <a:latin typeface="Times New Roman" panose="02020603050405020304" pitchFamily="18" charset="0"/>
                <a:cs typeface="Times New Roman" panose="02020603050405020304" pitchFamily="18" charset="0"/>
              </a:rPr>
              <a:t>EXISTING SYSTEM</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7" y="124028"/>
            <a:ext cx="1129483" cy="997201"/>
          </a:xfrm>
          <a:prstGeom prst="rect">
            <a:avLst/>
          </a:prstGeom>
        </p:spPr>
      </p:pic>
      <p:sp>
        <p:nvSpPr>
          <p:cNvPr id="3" name="TextBox 2">
            <a:extLst>
              <a:ext uri="{FF2B5EF4-FFF2-40B4-BE49-F238E27FC236}">
                <a16:creationId xmlns="" xmlns:a16="http://schemas.microsoft.com/office/drawing/2014/main" id="{6641420A-2B6E-7059-AD8F-1539B3C16091}"/>
              </a:ext>
            </a:extLst>
          </p:cNvPr>
          <p:cNvSpPr txBox="1"/>
          <p:nvPr/>
        </p:nvSpPr>
        <p:spPr>
          <a:xfrm>
            <a:off x="1117487" y="1631447"/>
            <a:ext cx="10408253" cy="1200329"/>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p:txBody>
      </p:sp>
      <p:sp>
        <p:nvSpPr>
          <p:cNvPr id="4" name="Rectangle 3"/>
          <p:cNvSpPr/>
          <p:nvPr/>
        </p:nvSpPr>
        <p:spPr>
          <a:xfrm>
            <a:off x="2134623" y="1700313"/>
            <a:ext cx="8373979" cy="2677656"/>
          </a:xfrm>
          <a:prstGeom prst="rect">
            <a:avLst/>
          </a:prstGeom>
        </p:spPr>
        <p:txBody>
          <a:bodyPr wrap="square">
            <a:spAutoFit/>
          </a:bodyPr>
          <a:lstStyle/>
          <a:p>
            <a:pPr marL="368300" indent="-342900">
              <a:buClr>
                <a:schemeClr val="tx1"/>
              </a:buClr>
              <a:buFont typeface="Arial" panose="020B0604020202020204" pitchFamily="34" charset="0"/>
              <a:buChar char="•"/>
            </a:pPr>
            <a:r>
              <a:rPr lang="en-US" sz="2800" dirty="0">
                <a:latin typeface="Calibri" panose="020F0502020204030204" pitchFamily="34" charset="0"/>
                <a:cs typeface="Calibri" panose="020F0502020204030204" pitchFamily="34" charset="0"/>
              </a:rPr>
              <a:t>The existing system for ADHD mainly focus on heavy medications and strong injections  which keep the patients always in a state of drowsiness.</a:t>
            </a:r>
          </a:p>
          <a:p>
            <a:pPr marL="368300" indent="-342900">
              <a:buClr>
                <a:schemeClr val="tx1"/>
              </a:buClr>
              <a:buFont typeface="Arial" panose="020B0604020202020204" pitchFamily="34" charset="0"/>
              <a:buChar char="•"/>
            </a:pPr>
            <a:r>
              <a:rPr lang="en-US" sz="2800" dirty="0">
                <a:latin typeface="Calibri" panose="020F0502020204030204" pitchFamily="34" charset="0"/>
                <a:cs typeface="Calibri" panose="020F0502020204030204" pitchFamily="34" charset="0"/>
              </a:rPr>
              <a:t> Treatment is always based on EEG and MRI reports.</a:t>
            </a:r>
          </a:p>
          <a:p>
            <a:pPr marL="368300" indent="-342900">
              <a:buClr>
                <a:schemeClr val="tx1"/>
              </a:buClr>
              <a:buFont typeface="Arial" panose="020B0604020202020204" pitchFamily="34" charset="0"/>
              <a:buChar char="•"/>
            </a:pPr>
            <a:r>
              <a:rPr lang="en-US" sz="2800" dirty="0">
                <a:latin typeface="Calibri" panose="020F0502020204030204" pitchFamily="34" charset="0"/>
                <a:cs typeface="Calibri" panose="020F0502020204030204" pitchFamily="34" charset="0"/>
              </a:rPr>
              <a:t> Counselling process given to the patients is very tiresome</a:t>
            </a:r>
            <a:r>
              <a:rPr lang="en-US" dirty="0">
                <a:latin typeface="Calibri" panose="020F0502020204030204" pitchFamily="34" charset="0"/>
                <a:cs typeface="Calibri" panose="020F0502020204030204" pitchFamily="34" charset="0"/>
              </a:rPr>
              <a:t>.</a:t>
            </a:r>
          </a:p>
        </p:txBody>
      </p:sp>
      <p:sp>
        <p:nvSpPr>
          <p:cNvPr id="5" name="Rectangle 4"/>
          <p:cNvSpPr/>
          <p:nvPr/>
        </p:nvSpPr>
        <p:spPr>
          <a:xfrm>
            <a:off x="2134623" y="4693731"/>
            <a:ext cx="6096000" cy="1815882"/>
          </a:xfrm>
          <a:prstGeom prst="rect">
            <a:avLst/>
          </a:prstGeom>
        </p:spPr>
        <p:txBody>
          <a:bodyPr>
            <a:spAutoFit/>
          </a:bodyPr>
          <a:lstStyle/>
          <a:p>
            <a:pPr marL="25400">
              <a:buClr>
                <a:schemeClr val="tx1"/>
              </a:buClr>
            </a:pPr>
            <a:r>
              <a:rPr lang="en-US" sz="2800" u="sng" dirty="0">
                <a:latin typeface="Calibri" panose="020F0502020204030204" pitchFamily="34" charset="0"/>
                <a:cs typeface="Calibri" panose="020F0502020204030204" pitchFamily="34" charset="0"/>
              </a:rPr>
              <a:t>Drawbacks :</a:t>
            </a:r>
          </a:p>
          <a:p>
            <a:pPr marL="25400">
              <a:buClr>
                <a:schemeClr val="tx1"/>
              </a:buClr>
            </a:pPr>
            <a:r>
              <a:rPr lang="en-US" sz="2800" dirty="0">
                <a:latin typeface="Calibri" panose="020F0502020204030204" pitchFamily="34" charset="0"/>
                <a:cs typeface="Calibri" panose="020F0502020204030204" pitchFamily="34" charset="0"/>
              </a:rPr>
              <a:t>1)  Sleep problems </a:t>
            </a:r>
          </a:p>
          <a:p>
            <a:pPr marL="25400">
              <a:buClr>
                <a:schemeClr val="tx1"/>
              </a:buClr>
            </a:pPr>
            <a:r>
              <a:rPr lang="en-US" sz="2800" dirty="0">
                <a:latin typeface="Calibri" panose="020F0502020204030204" pitchFamily="34" charset="0"/>
                <a:cs typeface="Calibri" panose="020F0502020204030204" pitchFamily="34" charset="0"/>
              </a:rPr>
              <a:t>2) Decreased appetite</a:t>
            </a:r>
          </a:p>
          <a:p>
            <a:pPr marL="25400">
              <a:buClr>
                <a:schemeClr val="tx1"/>
              </a:buClr>
            </a:pPr>
            <a:r>
              <a:rPr lang="en-US" sz="2800" dirty="0">
                <a:latin typeface="Calibri" panose="020F0502020204030204" pitchFamily="34" charset="0"/>
                <a:cs typeface="Calibri" panose="020F0502020204030204" pitchFamily="34" charset="0"/>
              </a:rPr>
              <a:t>3)Headache and stomach ache.</a:t>
            </a:r>
          </a:p>
        </p:txBody>
      </p:sp>
    </p:spTree>
    <p:extLst>
      <p:ext uri="{BB962C8B-B14F-4D97-AF65-F5344CB8AC3E}">
        <p14:creationId xmlns:p14="http://schemas.microsoft.com/office/powerpoint/2010/main" val="419601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4042105" y="502069"/>
            <a:ext cx="4771154" cy="1182130"/>
          </a:xfrm>
        </p:spPr>
        <p:txBody>
          <a:bodyPr>
            <a:normAutofit fontScale="90000"/>
          </a:bodyPr>
          <a:lstStyle/>
          <a:p>
            <a:r>
              <a:rPr lang="en-IN" sz="4000" b="1" dirty="0">
                <a:solidFill>
                  <a:srgbClr val="002060"/>
                </a:solidFill>
                <a:latin typeface="Times New Roman" panose="02020603050405020304" pitchFamily="18" charset="0"/>
                <a:cs typeface="Times New Roman" panose="02020603050405020304" pitchFamily="18" charset="0"/>
              </a:rPr>
              <a:t>PROPOSED SYSTEM</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7" y="124027"/>
            <a:ext cx="956865" cy="844801"/>
          </a:xfrm>
          <a:prstGeom prst="rect">
            <a:avLst/>
          </a:prstGeom>
        </p:spPr>
      </p:pic>
      <p:sp>
        <p:nvSpPr>
          <p:cNvPr id="3" name="TextBox 2">
            <a:extLst>
              <a:ext uri="{FF2B5EF4-FFF2-40B4-BE49-F238E27FC236}">
                <a16:creationId xmlns="" xmlns:a16="http://schemas.microsoft.com/office/drawing/2014/main" id="{6641420A-2B6E-7059-AD8F-1539B3C16091}"/>
              </a:ext>
            </a:extLst>
          </p:cNvPr>
          <p:cNvSpPr txBox="1"/>
          <p:nvPr/>
        </p:nvSpPr>
        <p:spPr>
          <a:xfrm>
            <a:off x="973108" y="1853514"/>
            <a:ext cx="1040825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Rectangle 3"/>
          <p:cNvSpPr/>
          <p:nvPr/>
        </p:nvSpPr>
        <p:spPr>
          <a:xfrm>
            <a:off x="1518798" y="1853514"/>
            <a:ext cx="9817768" cy="4524315"/>
          </a:xfrm>
          <a:prstGeom prst="rect">
            <a:avLst/>
          </a:prstGeom>
        </p:spPr>
        <p:txBody>
          <a:bodyPr wrap="square">
            <a:spAutoFit/>
          </a:bodyPr>
          <a:lstStyle/>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In the Proposed System, we use non invasive techniques to overcome hypertension, restlessness and provide a therapeutic solution which gradually helps the patients to come out of the trauma state .</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device proposed in our system is portable and can be used daily irrespective of their age. </a:t>
            </a:r>
            <a:endParaRPr lang="en-US" sz="2400" dirty="0"/>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Our device acts as a supportive therapy which helps in the  speedy recovery of ADHD patients.</a:t>
            </a:r>
          </a:p>
          <a:p>
            <a:endParaRPr lang="en-US" sz="2400" u="sng" dirty="0">
              <a:latin typeface="Calibri" panose="020F0502020204030204" pitchFamily="34" charset="0"/>
              <a:cs typeface="Calibri" panose="020F0502020204030204" pitchFamily="34" charset="0"/>
            </a:endParaRPr>
          </a:p>
          <a:p>
            <a:r>
              <a:rPr lang="en-US" sz="2400" u="sng" dirty="0">
                <a:latin typeface="Calibri" panose="020F0502020204030204" pitchFamily="34" charset="0"/>
                <a:cs typeface="Calibri" panose="020F0502020204030204" pitchFamily="34" charset="0"/>
              </a:rPr>
              <a:t>Advantages :</a:t>
            </a:r>
          </a:p>
          <a:p>
            <a:r>
              <a:rPr lang="en-US" sz="2400" dirty="0">
                <a:latin typeface="Calibri" panose="020F0502020204030204" pitchFamily="34" charset="0"/>
                <a:cs typeface="Calibri" panose="020F0502020204030204" pitchFamily="34" charset="0"/>
              </a:rPr>
              <a:t>1)Cost efficient.</a:t>
            </a:r>
          </a:p>
          <a:p>
            <a:r>
              <a:rPr lang="en-IN" sz="2400" dirty="0">
                <a:latin typeface="Calibri" panose="020F0502020204030204" pitchFamily="34" charset="0"/>
                <a:cs typeface="Calibri" panose="020F0502020204030204" pitchFamily="34" charset="0"/>
              </a:rPr>
              <a:t>2) Requires minimum technical knowledge. </a:t>
            </a:r>
          </a:p>
          <a:p>
            <a:r>
              <a:rPr lang="en-IN" sz="2400" dirty="0">
                <a:latin typeface="Calibri" panose="020F0502020204030204" pitchFamily="34" charset="0"/>
                <a:cs typeface="Calibri" panose="020F0502020204030204" pitchFamily="34" charset="0"/>
              </a:rPr>
              <a:t>3) Easy handling.</a:t>
            </a:r>
          </a:p>
        </p:txBody>
      </p:sp>
    </p:spTree>
    <p:extLst>
      <p:ext uri="{BB962C8B-B14F-4D97-AF65-F5344CB8AC3E}">
        <p14:creationId xmlns:p14="http://schemas.microsoft.com/office/powerpoint/2010/main" val="2429764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3541760" y="208016"/>
            <a:ext cx="5315465" cy="1142399"/>
          </a:xfrm>
        </p:spPr>
        <p:txBody>
          <a:bodyPr>
            <a:normAutofit fontScale="90000"/>
          </a:bodyPr>
          <a:lstStyle/>
          <a:p>
            <a:r>
              <a:rPr lang="en-IN" sz="4000" b="1" dirty="0">
                <a:solidFill>
                  <a:srgbClr val="002060"/>
                </a:solidFill>
                <a:latin typeface="Times New Roman" panose="02020603050405020304" pitchFamily="18" charset="0"/>
                <a:cs typeface="Times New Roman" panose="02020603050405020304" pitchFamily="18" charset="0"/>
              </a:rPr>
              <a:t>LITERATURE REVIEW</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895216" cy="790372"/>
          </a:xfrm>
          <a:prstGeom prst="rect">
            <a:avLst/>
          </a:prstGeom>
        </p:spPr>
      </p:pic>
      <p:graphicFrame>
        <p:nvGraphicFramePr>
          <p:cNvPr id="5" name="Google Shape;128;p5"/>
          <p:cNvGraphicFramePr/>
          <p:nvPr>
            <p:extLst>
              <p:ext uri="{D42A27DB-BD31-4B8C-83A1-F6EECF244321}">
                <p14:modId xmlns:p14="http://schemas.microsoft.com/office/powerpoint/2010/main" val="800370704"/>
              </p:ext>
            </p:extLst>
          </p:nvPr>
        </p:nvGraphicFramePr>
        <p:xfrm>
          <a:off x="1957951" y="1213811"/>
          <a:ext cx="8483081" cy="5501622"/>
        </p:xfrm>
        <a:graphic>
          <a:graphicData uri="http://schemas.openxmlformats.org/drawingml/2006/table">
            <a:tbl>
              <a:tblPr>
                <a:noFill/>
              </a:tblPr>
              <a:tblGrid>
                <a:gridCol w="559836">
                  <a:extLst>
                    <a:ext uri="{9D8B030D-6E8A-4147-A177-3AD203B41FA5}">
                      <a16:colId xmlns:a16="http://schemas.microsoft.com/office/drawing/2014/main" xmlns="" val="20000"/>
                    </a:ext>
                  </a:extLst>
                </a:gridCol>
                <a:gridCol w="1660849">
                  <a:extLst>
                    <a:ext uri="{9D8B030D-6E8A-4147-A177-3AD203B41FA5}">
                      <a16:colId xmlns:a16="http://schemas.microsoft.com/office/drawing/2014/main" xmlns="" val="20001"/>
                    </a:ext>
                  </a:extLst>
                </a:gridCol>
                <a:gridCol w="1922106">
                  <a:extLst>
                    <a:ext uri="{9D8B030D-6E8A-4147-A177-3AD203B41FA5}">
                      <a16:colId xmlns:a16="http://schemas.microsoft.com/office/drawing/2014/main" xmlns="" val="2523608204"/>
                    </a:ext>
                  </a:extLst>
                </a:gridCol>
                <a:gridCol w="1651519">
                  <a:extLst>
                    <a:ext uri="{9D8B030D-6E8A-4147-A177-3AD203B41FA5}">
                      <a16:colId xmlns:a16="http://schemas.microsoft.com/office/drawing/2014/main" xmlns="" val="20003"/>
                    </a:ext>
                  </a:extLst>
                </a:gridCol>
                <a:gridCol w="1343608">
                  <a:extLst>
                    <a:ext uri="{9D8B030D-6E8A-4147-A177-3AD203B41FA5}">
                      <a16:colId xmlns:a16="http://schemas.microsoft.com/office/drawing/2014/main" xmlns="" val="2027551621"/>
                    </a:ext>
                  </a:extLst>
                </a:gridCol>
                <a:gridCol w="1345163">
                  <a:extLst>
                    <a:ext uri="{9D8B030D-6E8A-4147-A177-3AD203B41FA5}">
                      <a16:colId xmlns:a16="http://schemas.microsoft.com/office/drawing/2014/main" xmlns="" val="20004"/>
                    </a:ext>
                  </a:extLst>
                </a:gridCol>
              </a:tblGrid>
              <a:tr h="400534">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Arial"/>
                          <a:cs typeface="Calibri" panose="020F0502020204030204" pitchFamily="34" charset="0"/>
                          <a:sym typeface="Arial"/>
                        </a:rPr>
                        <a:t>s.no</a:t>
                      </a:r>
                      <a:endParaRPr sz="1600" b="1" i="0" u="none" strike="noStrike" cap="none" dirty="0">
                        <a:solidFill>
                          <a:schemeClr val="dk1"/>
                        </a:solidFill>
                        <a:latin typeface="Calibri" panose="020F0502020204030204" pitchFamily="34" charset="0"/>
                        <a:ea typeface="Arial"/>
                        <a:cs typeface="Calibri" panose="020F0502020204030204" pitchFamily="34" charset="0"/>
                        <a:sym typeface="Arial"/>
                      </a:endParaRPr>
                    </a:p>
                  </a:txBody>
                  <a:tcPr marL="91450" marR="91450" marT="45725" marB="45725">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Title</a:t>
                      </a:r>
                      <a:endParaRPr sz="1600" b="0" i="0" u="none" strike="noStrike" cap="none" dirty="0">
                        <a:solidFill>
                          <a:schemeClr val="dk1"/>
                        </a:solidFill>
                        <a:latin typeface="Calibri" panose="020F0502020204030204" pitchFamily="34" charset="0"/>
                        <a:ea typeface="Arial"/>
                        <a:cs typeface="Calibri" panose="020F0502020204030204" pitchFamily="34" charset="0"/>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Arial"/>
                          <a:cs typeface="Calibri" panose="020F0502020204030204" pitchFamily="34" charset="0"/>
                          <a:sym typeface="Arial"/>
                        </a:rPr>
                        <a:t>Author</a:t>
                      </a:r>
                      <a:endParaRPr sz="1600" b="1" i="0" u="none" strike="noStrike" cap="none" dirty="0">
                        <a:solidFill>
                          <a:schemeClr val="dk1"/>
                        </a:solidFill>
                        <a:latin typeface="Calibri" panose="020F0502020204030204" pitchFamily="34" charset="0"/>
                        <a:ea typeface="Arial"/>
                        <a:cs typeface="Calibri" panose="020F0502020204030204" pitchFamily="34" charset="0"/>
                        <a:sym typeface="Arial"/>
                      </a:endParaRPr>
                    </a:p>
                  </a:txBody>
                  <a:tcPr marL="91450" marR="91450" marT="45725" marB="45725">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Journal, Year</a:t>
                      </a:r>
                      <a:endParaRPr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Arial"/>
                          <a:cs typeface="Calibri" panose="020F0502020204030204" pitchFamily="34" charset="0"/>
                          <a:sym typeface="Times New Roman"/>
                        </a:rPr>
                        <a:t>Methodology used</a:t>
                      </a:r>
                      <a:endParaRPr sz="1600" b="0" i="0" u="none" strike="noStrike" cap="none" dirty="0">
                        <a:solidFill>
                          <a:schemeClr val="dk1"/>
                        </a:solidFill>
                        <a:latin typeface="Calibri" panose="020F0502020204030204" pitchFamily="34" charset="0"/>
                        <a:ea typeface="Arial"/>
                        <a:cs typeface="Calibri" panose="020F0502020204030204" pitchFamily="34" charset="0"/>
                        <a:sym typeface="Arial"/>
                      </a:endParaRPr>
                    </a:p>
                  </a:txBody>
                  <a:tcPr marL="91450" marR="91450" marT="45725" marB="45725">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cs typeface="Calibri" panose="020F0502020204030204" pitchFamily="34" charset="0"/>
                          <a:sym typeface="Times New Roman"/>
                        </a:rPr>
                        <a:t>Limitations /</a:t>
                      </a:r>
                    </a:p>
                    <a:p>
                      <a:pPr marL="0" marR="0" lvl="0" indent="0" algn="l"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cs typeface="Calibri" panose="020F0502020204030204" pitchFamily="34" charset="0"/>
                          <a:sym typeface="Times New Roman"/>
                        </a:rPr>
                        <a:t>Observations</a:t>
                      </a:r>
                      <a:endParaRPr sz="1600" dirty="0">
                        <a:latin typeface="Calibri" panose="020F0502020204030204" pitchFamily="34" charset="0"/>
                        <a:cs typeface="Calibri" panose="020F0502020204030204" pitchFamily="34" charset="0"/>
                      </a:endParaRPr>
                    </a:p>
                  </a:txBody>
                  <a:tcPr marL="91450" marR="91450" marT="45725" marB="45725">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xmlns="" val="10000"/>
                  </a:ext>
                </a:extLst>
              </a:tr>
              <a:tr h="2483262">
                <a:tc>
                  <a:txBody>
                    <a:bodyPr/>
                    <a:lstStyle/>
                    <a:p>
                      <a:pPr marL="0" marR="0" lvl="0" indent="0" algn="just" rtl="0">
                        <a:lnSpc>
                          <a:spcPct val="100000"/>
                        </a:lnSpc>
                        <a:spcBef>
                          <a:spcPts val="0"/>
                        </a:spcBef>
                        <a:spcAft>
                          <a:spcPts val="0"/>
                        </a:spcAft>
                        <a:buClr>
                          <a:schemeClr val="dk1"/>
                        </a:buClr>
                        <a:buSzPts val="1400"/>
                        <a:buFont typeface="Times New Roman"/>
                        <a:buNone/>
                      </a:pPr>
                      <a:r>
                        <a:rPr lang="en-US" sz="1600" u="none" dirty="0">
                          <a:latin typeface="Calibri" panose="020F0502020204030204" pitchFamily="34" charset="0"/>
                          <a:cs typeface="Calibri" panose="020F0502020204030204" pitchFamily="34" charset="0"/>
                        </a:rPr>
                        <a:t>1</a:t>
                      </a:r>
                      <a:endParaRPr sz="1600" u="none" dirty="0">
                        <a:latin typeface="Calibri" panose="020F0502020204030204" pitchFamily="34" charset="0"/>
                        <a:cs typeface="Calibri" panose="020F0502020204030204" pitchFamily="34" charset="0"/>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just" rtl="0">
                        <a:lnSpc>
                          <a:spcPct val="100000"/>
                        </a:lnSpc>
                        <a:spcBef>
                          <a:spcPts val="280"/>
                        </a:spcBef>
                        <a:spcAft>
                          <a:spcPts val="0"/>
                        </a:spcAft>
                        <a:buClr>
                          <a:schemeClr val="dk1"/>
                        </a:buClr>
                        <a:buSzPts val="1400"/>
                        <a:buFont typeface="Times New Roman"/>
                        <a:buNone/>
                      </a:pPr>
                      <a:r>
                        <a:rPr lang="en-US" sz="1600" dirty="0">
                          <a:latin typeface="Calibri" panose="020F0502020204030204" pitchFamily="34" charset="0"/>
                          <a:cs typeface="Calibri" panose="020F0502020204030204" pitchFamily="34" charset="0"/>
                        </a:rPr>
                        <a:t>Wearable Brain Computer Interface Instrumentation for Robot based rehabilitation by Augmented Reality.</a:t>
                      </a:r>
                      <a:endParaRPr sz="1600" dirty="0">
                        <a:latin typeface="Calibri" panose="020F0502020204030204" pitchFamily="34" charset="0"/>
                        <a:cs typeface="Calibri" panose="020F0502020204030204" pitchFamily="34" charset="0"/>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400"/>
                        <a:buFont typeface="Times New Roman"/>
                        <a:buNone/>
                      </a:pPr>
                      <a:r>
                        <a:rPr lang="en-US" sz="1600" u="none" dirty="0" err="1">
                          <a:latin typeface="Calibri" panose="020F0502020204030204" pitchFamily="34" charset="0"/>
                          <a:cs typeface="Calibri" panose="020F0502020204030204" pitchFamily="34" charset="0"/>
                        </a:rPr>
                        <a:t>Arpaia.P,Duraccio.L</a:t>
                      </a:r>
                      <a:r>
                        <a:rPr lang="en-US" sz="1600" u="none" dirty="0">
                          <a:latin typeface="Calibri" panose="020F0502020204030204" pitchFamily="34" charset="0"/>
                          <a:cs typeface="Calibri" panose="020F0502020204030204" pitchFamily="34" charset="0"/>
                        </a:rPr>
                        <a:t> </a:t>
                      </a:r>
                      <a:r>
                        <a:rPr lang="en-US" sz="1600" u="none" dirty="0" err="1">
                          <a:latin typeface="Calibri" panose="020F0502020204030204" pitchFamily="34" charset="0"/>
                          <a:cs typeface="Calibri" panose="020F0502020204030204" pitchFamily="34" charset="0"/>
                        </a:rPr>
                        <a:t>Moccaldi.N</a:t>
                      </a:r>
                      <a:r>
                        <a:rPr lang="en-US" sz="1600" u="none" dirty="0">
                          <a:latin typeface="Calibri" panose="020F0502020204030204" pitchFamily="34" charset="0"/>
                          <a:cs typeface="Calibri" panose="020F0502020204030204" pitchFamily="34" charset="0"/>
                        </a:rPr>
                        <a:t>, &amp; </a:t>
                      </a:r>
                      <a:r>
                        <a:rPr lang="en-US" sz="1600" u="none" dirty="0" err="1">
                          <a:latin typeface="Calibri" panose="020F0502020204030204" pitchFamily="34" charset="0"/>
                          <a:cs typeface="Calibri" panose="020F0502020204030204" pitchFamily="34" charset="0"/>
                        </a:rPr>
                        <a:t>Rossi,S</a:t>
                      </a:r>
                      <a:r>
                        <a:rPr lang="en-US" sz="1600" u="none" dirty="0">
                          <a:latin typeface="Calibri" panose="020F0502020204030204" pitchFamily="34" charset="0"/>
                          <a:cs typeface="Calibri" panose="020F0502020204030204" pitchFamily="34" charset="0"/>
                        </a:rPr>
                        <a:t>.</a:t>
                      </a:r>
                      <a:endParaRPr sz="1600" u="none" dirty="0">
                        <a:latin typeface="Calibri" panose="020F0502020204030204" pitchFamily="34" charset="0"/>
                        <a:cs typeface="Calibri" panose="020F0502020204030204" pitchFamily="34" charset="0"/>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Times New Roman"/>
                        <a:buNone/>
                      </a:pPr>
                      <a:r>
                        <a:rPr lang="en-US"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IEEE Transaction on instrumentation and measurement  Vol 69,2020.</a:t>
                      </a:r>
                      <a:endParaRPr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400"/>
                        <a:buFont typeface="Times New Roman"/>
                        <a:buNone/>
                      </a:pPr>
                      <a:r>
                        <a:rPr lang="en-US"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Controlling the movement of robot by using augmented reality glasses </a:t>
                      </a:r>
                      <a:endParaRPr sz="12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400"/>
                        <a:buFont typeface="Calibri"/>
                        <a:buNone/>
                      </a:pPr>
                      <a:r>
                        <a:rPr lang="en-US"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Robo plays the role of therapist which involves high cost.</a:t>
                      </a:r>
                      <a:endParaRPr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txBody>
                  <a:tcPr marL="91450" marR="91450" marT="45725" marB="45725">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2439230">
                <a:tc>
                  <a:txBody>
                    <a:bodyPr/>
                    <a:lstStyle/>
                    <a:p>
                      <a:pPr marL="0" marR="0" lvl="0" indent="0" algn="l" rtl="0">
                        <a:lnSpc>
                          <a:spcPct val="100000"/>
                        </a:lnSpc>
                        <a:spcBef>
                          <a:spcPts val="0"/>
                        </a:spcBef>
                        <a:spcAft>
                          <a:spcPts val="0"/>
                        </a:spcAft>
                        <a:buClr>
                          <a:schemeClr val="dk1"/>
                        </a:buClr>
                        <a:buSzPts val="1400"/>
                        <a:buFont typeface="Times New Roman"/>
                        <a:buNone/>
                      </a:pPr>
                      <a:r>
                        <a:rPr lang="en-US" sz="1600" dirty="0">
                          <a:latin typeface="Calibri" panose="020F0502020204030204" pitchFamily="34" charset="0"/>
                          <a:cs typeface="Calibri" panose="020F0502020204030204" pitchFamily="34" charset="0"/>
                        </a:rPr>
                        <a:t>2</a:t>
                      </a:r>
                      <a:endParaRPr sz="1600" dirty="0">
                        <a:latin typeface="Calibri" panose="020F0502020204030204" pitchFamily="34" charset="0"/>
                        <a:cs typeface="Calibri" panose="020F0502020204030204" pitchFamily="34" charset="0"/>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Times New Roman"/>
                        <a:buNone/>
                      </a:pPr>
                      <a:r>
                        <a:rPr lang="en-US" sz="1600" b="0" i="0" u="none" strike="noStrike" cap="none" dirty="0">
                          <a:solidFill>
                            <a:schemeClr val="tx1"/>
                          </a:solidFill>
                          <a:latin typeface="Calibri" panose="020F0502020204030204" pitchFamily="34" charset="0"/>
                          <a:ea typeface="Times New Roman"/>
                          <a:cs typeface="Calibri" panose="020F0502020204030204" pitchFamily="34" charset="0"/>
                          <a:sym typeface="Times New Roman"/>
                        </a:rPr>
                        <a:t>Smart Home Environment to support Homework Activities for children</a:t>
                      </a:r>
                      <a:endParaRPr sz="1600" b="0" i="0" u="none" strike="noStrike" cap="none" dirty="0">
                        <a:solidFill>
                          <a:schemeClr val="tx1"/>
                        </a:solidFill>
                        <a:latin typeface="Calibri" panose="020F0502020204030204" pitchFamily="34" charset="0"/>
                        <a:ea typeface="Times New Roman"/>
                        <a:cs typeface="Calibri" panose="020F0502020204030204" pitchFamily="34" charset="0"/>
                        <a:sym typeface="Times New Roman"/>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Times New Roman"/>
                        <a:buNone/>
                      </a:pPr>
                      <a:r>
                        <a:rPr lang="en-US" sz="1600" dirty="0">
                          <a:latin typeface="Calibri" panose="020F0502020204030204" pitchFamily="34" charset="0"/>
                          <a:cs typeface="Calibri" panose="020F0502020204030204" pitchFamily="34" charset="0"/>
                        </a:rPr>
                        <a:t>Jonathan </a:t>
                      </a:r>
                      <a:r>
                        <a:rPr lang="en-US" sz="1600" dirty="0" err="1">
                          <a:latin typeface="Calibri" panose="020F0502020204030204" pitchFamily="34" charset="0"/>
                          <a:cs typeface="Calibri" panose="020F0502020204030204" pitchFamily="34" charset="0"/>
                        </a:rPr>
                        <a:t>Berrezuata-Guzman,Iran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Pau,Maria</a:t>
                      </a:r>
                      <a:r>
                        <a:rPr lang="en-US" sz="1600" dirty="0">
                          <a:latin typeface="Calibri" panose="020F0502020204030204" pitchFamily="34" charset="0"/>
                          <a:cs typeface="Calibri" panose="020F0502020204030204" pitchFamily="34" charset="0"/>
                        </a:rPr>
                        <a:t>-Ruiz;</a:t>
                      </a:r>
                      <a:endParaRPr sz="1600" dirty="0">
                        <a:latin typeface="Calibri" panose="020F0502020204030204" pitchFamily="34" charset="0"/>
                        <a:cs typeface="Calibri" panose="020F0502020204030204" pitchFamily="34" charset="0"/>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Times New Roman"/>
                        <a:buNone/>
                      </a:pPr>
                      <a:r>
                        <a:rPr lang="en-US"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IEEE Access, Vol 8,2020</a:t>
                      </a:r>
                      <a:endParaRPr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l" rtl="0">
                        <a:lnSpc>
                          <a:spcPct val="100000"/>
                        </a:lnSpc>
                        <a:spcBef>
                          <a:spcPts val="280"/>
                        </a:spcBef>
                        <a:spcAft>
                          <a:spcPts val="0"/>
                        </a:spcAft>
                        <a:buClr>
                          <a:schemeClr val="dk1"/>
                        </a:buClr>
                        <a:buSzPts val="1400"/>
                        <a:buFont typeface="Calibri"/>
                        <a:buNone/>
                      </a:pPr>
                      <a:r>
                        <a:rPr lang="en-US"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Perform homework by ADHD children by using smart objects.</a:t>
                      </a:r>
                      <a:endParaRPr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Aims at improving the schooling activities of ADHD children. </a:t>
                      </a:r>
                      <a:endParaRPr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txBody>
                  <a:tcPr marL="91450" marR="91450" marT="45725" marB="45725">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xmlns="" val="3053295914"/>
                  </a:ext>
                </a:extLst>
              </a:tr>
            </a:tbl>
          </a:graphicData>
        </a:graphic>
      </p:graphicFrame>
    </p:spTree>
    <p:extLst>
      <p:ext uri="{BB962C8B-B14F-4D97-AF65-F5344CB8AC3E}">
        <p14:creationId xmlns:p14="http://schemas.microsoft.com/office/powerpoint/2010/main" val="335115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3408769" y="277297"/>
            <a:ext cx="5315465" cy="1142399"/>
          </a:xfrm>
        </p:spPr>
        <p:txBody>
          <a:bodyPr>
            <a:normAutofit fontScale="90000"/>
          </a:bodyPr>
          <a:lstStyle/>
          <a:p>
            <a:r>
              <a:rPr lang="en-IN" sz="4000" b="1" dirty="0">
                <a:solidFill>
                  <a:srgbClr val="002060"/>
                </a:solidFill>
                <a:latin typeface="Times New Roman" panose="02020603050405020304" pitchFamily="18" charset="0"/>
                <a:cs typeface="Times New Roman" panose="02020603050405020304" pitchFamily="18" charset="0"/>
              </a:rPr>
              <a:t>LITERATURE REVIEW</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796578" cy="703286"/>
          </a:xfrm>
          <a:prstGeom prst="rect">
            <a:avLst/>
          </a:prstGeom>
        </p:spPr>
      </p:pic>
      <p:graphicFrame>
        <p:nvGraphicFramePr>
          <p:cNvPr id="4" name="Google Shape;128;p5">
            <a:extLst>
              <a:ext uri="{FF2B5EF4-FFF2-40B4-BE49-F238E27FC236}">
                <a16:creationId xmlns:a16="http://schemas.microsoft.com/office/drawing/2014/main" xmlns="" id="{1B8566D2-CD77-4741-958F-A038F4237A4A}"/>
              </a:ext>
            </a:extLst>
          </p:cNvPr>
          <p:cNvGraphicFramePr/>
          <p:nvPr>
            <p:extLst>
              <p:ext uri="{D42A27DB-BD31-4B8C-83A1-F6EECF244321}">
                <p14:modId xmlns:p14="http://schemas.microsoft.com/office/powerpoint/2010/main" val="4253326815"/>
              </p:ext>
            </p:extLst>
          </p:nvPr>
        </p:nvGraphicFramePr>
        <p:xfrm>
          <a:off x="2083911" y="1419696"/>
          <a:ext cx="7965179" cy="5205933"/>
        </p:xfrm>
        <a:graphic>
          <a:graphicData uri="http://schemas.openxmlformats.org/drawingml/2006/table">
            <a:tbl>
              <a:tblPr>
                <a:noFill/>
              </a:tblPr>
              <a:tblGrid>
                <a:gridCol w="559837">
                  <a:extLst>
                    <a:ext uri="{9D8B030D-6E8A-4147-A177-3AD203B41FA5}">
                      <a16:colId xmlns:a16="http://schemas.microsoft.com/office/drawing/2014/main" xmlns="" val="464798177"/>
                    </a:ext>
                  </a:extLst>
                </a:gridCol>
                <a:gridCol w="2062223">
                  <a:extLst>
                    <a:ext uri="{9D8B030D-6E8A-4147-A177-3AD203B41FA5}">
                      <a16:colId xmlns:a16="http://schemas.microsoft.com/office/drawing/2014/main" xmlns="" val="20001"/>
                    </a:ext>
                  </a:extLst>
                </a:gridCol>
                <a:gridCol w="1191674">
                  <a:extLst>
                    <a:ext uri="{9D8B030D-6E8A-4147-A177-3AD203B41FA5}">
                      <a16:colId xmlns:a16="http://schemas.microsoft.com/office/drawing/2014/main" xmlns="" val="3029742615"/>
                    </a:ext>
                  </a:extLst>
                </a:gridCol>
                <a:gridCol w="1035022">
                  <a:extLst>
                    <a:ext uri="{9D8B030D-6E8A-4147-A177-3AD203B41FA5}">
                      <a16:colId xmlns:a16="http://schemas.microsoft.com/office/drawing/2014/main" xmlns="" val="1875508482"/>
                    </a:ext>
                  </a:extLst>
                </a:gridCol>
                <a:gridCol w="1803971">
                  <a:extLst>
                    <a:ext uri="{9D8B030D-6E8A-4147-A177-3AD203B41FA5}">
                      <a16:colId xmlns:a16="http://schemas.microsoft.com/office/drawing/2014/main" xmlns="" val="20002"/>
                    </a:ext>
                  </a:extLst>
                </a:gridCol>
                <a:gridCol w="1312452">
                  <a:extLst>
                    <a:ext uri="{9D8B030D-6E8A-4147-A177-3AD203B41FA5}">
                      <a16:colId xmlns:a16="http://schemas.microsoft.com/office/drawing/2014/main" xmlns="" val="20004"/>
                    </a:ext>
                  </a:extLst>
                </a:gridCol>
              </a:tblGrid>
              <a:tr h="0">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Arial"/>
                          <a:cs typeface="Calibri" panose="020F0502020204030204" pitchFamily="34" charset="0"/>
                          <a:sym typeface="Arial"/>
                        </a:rPr>
                        <a:t>S.no</a:t>
                      </a:r>
                      <a:endParaRPr sz="1600" b="1" i="0" u="none" strike="noStrike" cap="none" dirty="0">
                        <a:solidFill>
                          <a:schemeClr val="dk1"/>
                        </a:solidFill>
                        <a:latin typeface="Calibri" panose="020F0502020204030204" pitchFamily="34" charset="0"/>
                        <a:ea typeface="Arial"/>
                        <a:cs typeface="Calibri" panose="020F0502020204030204" pitchFamily="34" charset="0"/>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Title</a:t>
                      </a:r>
                      <a:endParaRPr sz="1600" b="0" i="0" u="none" strike="noStrike" cap="none" dirty="0">
                        <a:solidFill>
                          <a:schemeClr val="dk1"/>
                        </a:solidFill>
                        <a:latin typeface="Calibri" panose="020F0502020204030204" pitchFamily="34" charset="0"/>
                        <a:ea typeface="Arial"/>
                        <a:cs typeface="Calibri" panose="020F0502020204030204" pitchFamily="34" charset="0"/>
                        <a:sym typeface="Arial"/>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Author</a:t>
                      </a:r>
                      <a:endParaRPr sz="1600" b="0" i="0" u="none" strike="noStrike" cap="none" dirty="0">
                        <a:solidFill>
                          <a:schemeClr val="dk1"/>
                        </a:solidFill>
                        <a:latin typeface="Calibri" panose="020F0502020204030204" pitchFamily="34" charset="0"/>
                        <a:ea typeface="Arial"/>
                        <a:cs typeface="Calibri" panose="020F0502020204030204" pitchFamily="34" charset="0"/>
                        <a:sym typeface="Arial"/>
                      </a:endParaRPr>
                    </a:p>
                  </a:txBody>
                  <a:tcPr marL="91450" marR="91450" marT="45725" marB="45725">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Journal, Year</a:t>
                      </a:r>
                      <a:endParaRPr sz="16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txBody>
                  <a:tcPr marL="91450" marR="91450" marT="45725" marB="45725">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ea typeface="Arial"/>
                          <a:cs typeface="Calibri" panose="020F0502020204030204" pitchFamily="34" charset="0"/>
                          <a:sym typeface="Times New Roman"/>
                        </a:rPr>
                        <a:t>Methodology used</a:t>
                      </a:r>
                      <a:endParaRPr sz="1600" b="0" i="0" u="none" strike="noStrike" cap="none" dirty="0">
                        <a:solidFill>
                          <a:schemeClr val="dk1"/>
                        </a:solidFill>
                        <a:latin typeface="Calibri" panose="020F0502020204030204" pitchFamily="34" charset="0"/>
                        <a:ea typeface="Arial"/>
                        <a:cs typeface="Calibri" panose="020F0502020204030204" pitchFamily="34" charset="0"/>
                        <a:sym typeface="Arial"/>
                      </a:endParaRPr>
                    </a:p>
                  </a:txBody>
                  <a:tcPr marL="91450" marR="91450" marT="45725" marB="45725">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cs typeface="Calibri" panose="020F0502020204030204" pitchFamily="34" charset="0"/>
                          <a:sym typeface="Times New Roman"/>
                        </a:rPr>
                        <a:t>Limitations /</a:t>
                      </a:r>
                    </a:p>
                    <a:p>
                      <a:pPr marL="0" marR="0" lvl="0" indent="0" algn="l" rtl="0">
                        <a:lnSpc>
                          <a:spcPct val="100000"/>
                        </a:lnSpc>
                        <a:spcBef>
                          <a:spcPts val="0"/>
                        </a:spcBef>
                        <a:spcAft>
                          <a:spcPts val="0"/>
                        </a:spcAft>
                        <a:buClr>
                          <a:schemeClr val="dk1"/>
                        </a:buClr>
                        <a:buSzPts val="1200"/>
                        <a:buFont typeface="Times New Roman"/>
                        <a:buNone/>
                      </a:pPr>
                      <a:r>
                        <a:rPr lang="en-US" sz="1600" b="1" i="0" u="none" strike="noStrike" cap="none" dirty="0">
                          <a:solidFill>
                            <a:schemeClr val="dk1"/>
                          </a:solidFill>
                          <a:latin typeface="Calibri" panose="020F0502020204030204" pitchFamily="34" charset="0"/>
                          <a:cs typeface="Calibri" panose="020F0502020204030204" pitchFamily="34" charset="0"/>
                          <a:sym typeface="Times New Roman"/>
                        </a:rPr>
                        <a:t>Observations</a:t>
                      </a:r>
                    </a:p>
                  </a:txBody>
                  <a:tcPr marL="91450" marR="91450" marT="45725" marB="45725">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xmlns="" val="10000"/>
                  </a:ext>
                </a:extLst>
              </a:tr>
              <a:tr h="1954554">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 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Classification of ADHD individuals and neurotypicals using reliable relief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a:lnSpc>
                          <a:spcPct val="107000"/>
                        </a:lnSpc>
                        <a:spcAft>
                          <a:spcPts val="800"/>
                        </a:spcAft>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B.Miao</a:t>
                      </a:r>
                      <a:r>
                        <a:rPr lang="en-IN" sz="1600" dirty="0">
                          <a:effectLst/>
                          <a:latin typeface="Calibri" panose="020F0502020204030204" pitchFamily="34" charset="0"/>
                          <a:ea typeface="Calibri" panose="020F0502020204030204" pitchFamily="34" charset="0"/>
                          <a:cs typeface="Times New Roman" panose="02020603050405020304" pitchFamily="18" charset="0"/>
                        </a:rPr>
                        <a:t>, L. L. Zhang, J. L. Guan, Q. F. Meng and Y. L. Zhang,</a:t>
                      </a:r>
                    </a:p>
                  </a:txBody>
                  <a:tcP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a:lnSpc>
                          <a:spcPct val="107000"/>
                        </a:lnSpc>
                        <a:spcAft>
                          <a:spcPts val="800"/>
                        </a:spcAft>
                      </a:pPr>
                      <a:r>
                        <a:rPr lang="nl-NL" sz="1600" dirty="0">
                          <a:effectLst/>
                          <a:latin typeface="Calibri" panose="020F0502020204030204" pitchFamily="34" charset="0"/>
                          <a:ea typeface="Calibri" panose="020F0502020204030204" pitchFamily="34" charset="0"/>
                          <a:cs typeface="Times New Roman" panose="02020603050405020304" pitchFamily="18" charset="0"/>
                        </a:rPr>
                        <a:t>IEEE Access, vol. 7, pp. 62163-62171, 2019.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 novel framework is used for the classification of ADHD individuals and neurotypicals</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Only classification is done between individuals with autism &amp; ADHD.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2672249">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Investigation of ADHD Assessment Using Electro Interstitial Scan Based on Chronoamperometry Technique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a:lnSpc>
                          <a:spcPct val="107000"/>
                        </a:lnSpc>
                        <a:spcAft>
                          <a:spcPts val="800"/>
                        </a:spcAft>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Ree</a:t>
                      </a:r>
                      <a:r>
                        <a:rPr lang="en-IN" sz="1600" dirty="0">
                          <a:effectLst/>
                          <a:latin typeface="Calibri" panose="020F0502020204030204" pitchFamily="34" charset="0"/>
                          <a:ea typeface="Calibri" panose="020F0502020204030204" pitchFamily="34" charset="0"/>
                          <a:cs typeface="Times New Roman" panose="02020603050405020304" pitchFamily="18" charset="0"/>
                        </a:rPr>
                        <a:t> Nah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Chua,Yuan</a:t>
                      </a:r>
                      <a:r>
                        <a:rPr lang="en-IN" sz="1600" dirty="0">
                          <a:effectLst/>
                          <a:latin typeface="Calibri" panose="020F0502020204030204" pitchFamily="34" charset="0"/>
                          <a:ea typeface="Calibri" panose="020F0502020204030204" pitchFamily="34" charset="0"/>
                          <a:cs typeface="Times New Roman" panose="02020603050405020304" pitchFamily="18" charset="0"/>
                        </a:rPr>
                        <a:t> Wen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Hau,Chew</a:t>
                      </a:r>
                      <a:r>
                        <a:rPr lang="en-IN" sz="1600" dirty="0">
                          <a:effectLst/>
                          <a:latin typeface="Calibri" panose="020F0502020204030204" pitchFamily="34" charset="0"/>
                          <a:ea typeface="Calibri" panose="020F0502020204030204" pitchFamily="34" charset="0"/>
                          <a:cs typeface="Times New Roman" panose="02020603050405020304" pitchFamily="18" charset="0"/>
                        </a:rPr>
                        <a:t> Ming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Tiew</a:t>
                      </a:r>
                      <a:r>
                        <a:rPr lang="en-IN" sz="1600" dirty="0">
                          <a:effectLst/>
                          <a:latin typeface="Calibri" panose="020F0502020204030204" pitchFamily="34" charset="0"/>
                          <a:ea typeface="Calibri" panose="020F0502020204030204" pitchFamily="34" charset="0"/>
                          <a:cs typeface="Times New Roman" panose="02020603050405020304" pitchFamily="18" charset="0"/>
                        </a:rPr>
                        <a:t>.</a:t>
                      </a:r>
                    </a:p>
                  </a:txBody>
                  <a:tcP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a:lnSpc>
                          <a:spcPct val="107000"/>
                        </a:lnSpc>
                        <a:spcAft>
                          <a:spcPts val="800"/>
                        </a:spcAft>
                      </a:pPr>
                      <a:r>
                        <a:rPr lang="en-IN" sz="1600" i="1"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alibri" panose="020F0502020204030204" pitchFamily="34" charset="0"/>
                          <a:ea typeface="Calibri" panose="020F0502020204030204" pitchFamily="34" charset="0"/>
                          <a:cs typeface="Times New Roman" panose="02020603050405020304" pitchFamily="18" charset="0"/>
                        </a:rPr>
                        <a:t>IEEE Access</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Volume: 7</a:t>
                      </a:r>
                    </a:p>
                    <a:p>
                      <a:pPr>
                        <a:lnSpc>
                          <a:spcPct val="107000"/>
                        </a:lnSpc>
                        <a:spcAft>
                          <a:spcPts val="800"/>
                        </a:spcAft>
                      </a:pPr>
                      <a:r>
                        <a:rPr lang="en-IN" sz="1600" i="1"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effectLst/>
                          <a:latin typeface="Calibri" panose="020F0502020204030204" pitchFamily="34" charset="0"/>
                          <a:ea typeface="Calibri" panose="020F0502020204030204" pitchFamily="34" charset="0"/>
                          <a:cs typeface="Times New Roman" panose="02020603050405020304" pitchFamily="18" charset="0"/>
                        </a:rPr>
                        <a:t>2019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To investigate ADHD in children aged from 7 to 14 years at primary schools  using Electro Interstitial Scan (EIS)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This is only assessment method, not the treatment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352298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C56DD-94EE-5835-9E71-74EC3EE6C0FD}"/>
              </a:ext>
            </a:extLst>
          </p:cNvPr>
          <p:cNvSpPr>
            <a:spLocks noGrp="1"/>
          </p:cNvSpPr>
          <p:nvPr>
            <p:ph type="title"/>
          </p:nvPr>
        </p:nvSpPr>
        <p:spPr>
          <a:xfrm>
            <a:off x="3408769" y="513407"/>
            <a:ext cx="5998842" cy="1142399"/>
          </a:xfrm>
        </p:spPr>
        <p:txBody>
          <a:bodyPr>
            <a:normAutofit fontScale="90000"/>
          </a:bodyPr>
          <a:lstStyle/>
          <a:p>
            <a:r>
              <a:rPr lang="en-IN" sz="4000" b="1" dirty="0">
                <a:solidFill>
                  <a:srgbClr val="002060"/>
                </a:solidFill>
                <a:latin typeface="Times New Roman" panose="02020603050405020304" pitchFamily="18" charset="0"/>
                <a:cs typeface="Times New Roman" panose="02020603050405020304" pitchFamily="18" charset="0"/>
              </a:rPr>
              <a:t>SYSTEM ARCHITECTURE</a:t>
            </a:r>
          </a:p>
        </p:txBody>
      </p:sp>
      <p:pic>
        <p:nvPicPr>
          <p:cNvPr id="6" name="Picture 5">
            <a:extLst>
              <a:ext uri="{FF2B5EF4-FFF2-40B4-BE49-F238E27FC236}">
                <a16:creationId xmlns="" xmlns:a16="http://schemas.microsoft.com/office/drawing/2014/main" id="{9776372B-8D57-F9BA-AA34-0C080A187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8" y="124028"/>
            <a:ext cx="944536" cy="833915"/>
          </a:xfrm>
          <a:prstGeom prst="rect">
            <a:avLst/>
          </a:prstGeom>
        </p:spPr>
      </p:pic>
      <p:sp>
        <p:nvSpPr>
          <p:cNvPr id="4" name="Rectangle 3">
            <a:extLst>
              <a:ext uri="{FF2B5EF4-FFF2-40B4-BE49-F238E27FC236}">
                <a16:creationId xmlns:a16="http://schemas.microsoft.com/office/drawing/2014/main" xmlns="" id="{755E2508-690C-4F69-B544-6E58AC4061AB}"/>
              </a:ext>
            </a:extLst>
          </p:cNvPr>
          <p:cNvSpPr/>
          <p:nvPr/>
        </p:nvSpPr>
        <p:spPr>
          <a:xfrm>
            <a:off x="5190175" y="2908482"/>
            <a:ext cx="1651518" cy="19089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r>
              <a:rPr lang="en-US" sz="1100" b="1" kern="0" dirty="0">
                <a:solidFill>
                  <a:srgbClr val="000000"/>
                </a:solidFill>
                <a:latin typeface="Arial"/>
                <a:sym typeface="Arial"/>
              </a:rPr>
              <a:t>MICROCONTROLLER</a:t>
            </a:r>
            <a:endParaRPr lang="en-IN" sz="1100" b="1" kern="0" dirty="0">
              <a:solidFill>
                <a:srgbClr val="FFFFFF"/>
              </a:solidFill>
              <a:latin typeface="Arial"/>
              <a:sym typeface="Arial"/>
            </a:endParaRPr>
          </a:p>
        </p:txBody>
      </p:sp>
      <p:sp>
        <p:nvSpPr>
          <p:cNvPr id="5" name="Rectangle 4">
            <a:extLst>
              <a:ext uri="{FF2B5EF4-FFF2-40B4-BE49-F238E27FC236}">
                <a16:creationId xmlns:a16="http://schemas.microsoft.com/office/drawing/2014/main" xmlns="" id="{BB5244A4-3454-42ED-9B5B-D8EE8CD68756}"/>
              </a:ext>
            </a:extLst>
          </p:cNvPr>
          <p:cNvSpPr/>
          <p:nvPr/>
        </p:nvSpPr>
        <p:spPr>
          <a:xfrm>
            <a:off x="5190175" y="1917763"/>
            <a:ext cx="1651517" cy="4665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r>
              <a:rPr lang="en-US" sz="1100" b="1" kern="0" dirty="0">
                <a:solidFill>
                  <a:srgbClr val="000000"/>
                </a:solidFill>
                <a:latin typeface="Arial"/>
                <a:sym typeface="Arial"/>
              </a:rPr>
              <a:t>LCD DISPLAY</a:t>
            </a:r>
            <a:endParaRPr lang="en-IN" sz="1100" b="1" kern="0" dirty="0">
              <a:solidFill>
                <a:srgbClr val="000000"/>
              </a:solidFill>
              <a:latin typeface="Arial"/>
              <a:sym typeface="Arial"/>
            </a:endParaRPr>
          </a:p>
        </p:txBody>
      </p:sp>
      <p:sp>
        <p:nvSpPr>
          <p:cNvPr id="7" name="Rectangle 6">
            <a:extLst>
              <a:ext uri="{FF2B5EF4-FFF2-40B4-BE49-F238E27FC236}">
                <a16:creationId xmlns:a16="http://schemas.microsoft.com/office/drawing/2014/main" xmlns="" id="{C113F617-9C6B-4FAC-AF2F-F410B0DB1CD7}"/>
              </a:ext>
            </a:extLst>
          </p:cNvPr>
          <p:cNvSpPr/>
          <p:nvPr/>
        </p:nvSpPr>
        <p:spPr>
          <a:xfrm>
            <a:off x="5190175" y="5425015"/>
            <a:ext cx="1651517" cy="5225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r>
              <a:rPr lang="en-US" sz="1100" b="1" kern="0" dirty="0">
                <a:solidFill>
                  <a:srgbClr val="000000"/>
                </a:solidFill>
                <a:latin typeface="Arial"/>
                <a:sym typeface="Arial"/>
              </a:rPr>
              <a:t>POWER SUPPLY</a:t>
            </a:r>
            <a:endParaRPr lang="en-IN" sz="1100" b="1" kern="0" dirty="0">
              <a:solidFill>
                <a:srgbClr val="000000"/>
              </a:solidFill>
              <a:latin typeface="Arial"/>
              <a:sym typeface="Arial"/>
            </a:endParaRPr>
          </a:p>
        </p:txBody>
      </p:sp>
      <p:sp>
        <p:nvSpPr>
          <p:cNvPr id="8" name="Rectangle 7">
            <a:extLst>
              <a:ext uri="{FF2B5EF4-FFF2-40B4-BE49-F238E27FC236}">
                <a16:creationId xmlns:a16="http://schemas.microsoft.com/office/drawing/2014/main" xmlns="" id="{5EA8A790-1357-47AE-AD47-D65FD76C2559}"/>
              </a:ext>
            </a:extLst>
          </p:cNvPr>
          <p:cNvSpPr/>
          <p:nvPr/>
        </p:nvSpPr>
        <p:spPr>
          <a:xfrm>
            <a:off x="2596265" y="2737491"/>
            <a:ext cx="1576874" cy="4945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r>
              <a:rPr lang="en-US" sz="1100" b="1" kern="0" dirty="0">
                <a:solidFill>
                  <a:srgbClr val="000000"/>
                </a:solidFill>
                <a:latin typeface="Arial"/>
                <a:cs typeface="Calibri" panose="020F0502020204030204" pitchFamily="34" charset="0"/>
                <a:sym typeface="Arial"/>
              </a:rPr>
              <a:t>PULSE SENSOR</a:t>
            </a:r>
            <a:endParaRPr lang="en-IN" sz="1100" b="1" kern="0" dirty="0">
              <a:solidFill>
                <a:srgbClr val="000000"/>
              </a:solidFill>
              <a:latin typeface="Arial"/>
              <a:cs typeface="Calibri" panose="020F0502020204030204" pitchFamily="34" charset="0"/>
              <a:sym typeface="Arial"/>
            </a:endParaRPr>
          </a:p>
        </p:txBody>
      </p:sp>
      <p:sp>
        <p:nvSpPr>
          <p:cNvPr id="9" name="Rectangle 8">
            <a:extLst>
              <a:ext uri="{FF2B5EF4-FFF2-40B4-BE49-F238E27FC236}">
                <a16:creationId xmlns:a16="http://schemas.microsoft.com/office/drawing/2014/main" xmlns="" id="{2DA93681-0F21-40E1-80D5-D58EDEC771BF}"/>
              </a:ext>
            </a:extLst>
          </p:cNvPr>
          <p:cNvSpPr/>
          <p:nvPr/>
        </p:nvSpPr>
        <p:spPr>
          <a:xfrm>
            <a:off x="2577604" y="3573996"/>
            <a:ext cx="1614196" cy="410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r>
              <a:rPr lang="en-US" sz="1100" b="1" kern="0" dirty="0">
                <a:solidFill>
                  <a:srgbClr val="000000"/>
                </a:solidFill>
                <a:latin typeface="Arial"/>
                <a:sym typeface="Arial"/>
              </a:rPr>
              <a:t>SWEAT SENSOR</a:t>
            </a:r>
            <a:endParaRPr lang="en-IN" sz="1100" b="1" kern="0" dirty="0">
              <a:solidFill>
                <a:srgbClr val="000000"/>
              </a:solidFill>
              <a:latin typeface="Arial"/>
              <a:sym typeface="Arial"/>
            </a:endParaRPr>
          </a:p>
        </p:txBody>
      </p:sp>
      <p:sp>
        <p:nvSpPr>
          <p:cNvPr id="10" name="Rectangle 9">
            <a:extLst>
              <a:ext uri="{FF2B5EF4-FFF2-40B4-BE49-F238E27FC236}">
                <a16:creationId xmlns:a16="http://schemas.microsoft.com/office/drawing/2014/main" xmlns="" id="{ED16F63D-155E-47E5-BCD6-9F23B38E6FCD}"/>
              </a:ext>
            </a:extLst>
          </p:cNvPr>
          <p:cNvSpPr/>
          <p:nvPr/>
        </p:nvSpPr>
        <p:spPr>
          <a:xfrm>
            <a:off x="2596265" y="4326524"/>
            <a:ext cx="1614196" cy="6262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r>
              <a:rPr lang="en-US" sz="1100" b="1" kern="0" dirty="0">
                <a:solidFill>
                  <a:srgbClr val="000000"/>
                </a:solidFill>
                <a:latin typeface="Arial"/>
                <a:sym typeface="Arial"/>
              </a:rPr>
              <a:t>NERVOUSNESS DETECTION SENSOR</a:t>
            </a:r>
            <a:endParaRPr lang="en-IN" sz="1100" b="1" kern="0" dirty="0">
              <a:solidFill>
                <a:srgbClr val="000000"/>
              </a:solidFill>
              <a:latin typeface="Arial"/>
              <a:sym typeface="Arial"/>
            </a:endParaRPr>
          </a:p>
        </p:txBody>
      </p:sp>
      <p:sp>
        <p:nvSpPr>
          <p:cNvPr id="11" name="Arrow: Right 10">
            <a:extLst>
              <a:ext uri="{FF2B5EF4-FFF2-40B4-BE49-F238E27FC236}">
                <a16:creationId xmlns:a16="http://schemas.microsoft.com/office/drawing/2014/main" xmlns="" id="{4C0D7C8E-70F8-4060-A127-4718FAD18ED6}"/>
              </a:ext>
            </a:extLst>
          </p:cNvPr>
          <p:cNvSpPr/>
          <p:nvPr/>
        </p:nvSpPr>
        <p:spPr>
          <a:xfrm>
            <a:off x="4210461" y="2989726"/>
            <a:ext cx="942392" cy="129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
        <p:nvSpPr>
          <p:cNvPr id="12" name="Arrow: Right 11">
            <a:extLst>
              <a:ext uri="{FF2B5EF4-FFF2-40B4-BE49-F238E27FC236}">
                <a16:creationId xmlns:a16="http://schemas.microsoft.com/office/drawing/2014/main" xmlns="" id="{6B0601B9-08D2-4164-8A13-F240D2D316D3}"/>
              </a:ext>
            </a:extLst>
          </p:cNvPr>
          <p:cNvSpPr/>
          <p:nvPr/>
        </p:nvSpPr>
        <p:spPr>
          <a:xfrm>
            <a:off x="4191801" y="3717513"/>
            <a:ext cx="961053" cy="129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
        <p:nvSpPr>
          <p:cNvPr id="13" name="Arrow: Right 12">
            <a:extLst>
              <a:ext uri="{FF2B5EF4-FFF2-40B4-BE49-F238E27FC236}">
                <a16:creationId xmlns:a16="http://schemas.microsoft.com/office/drawing/2014/main" xmlns="" id="{0A2EC4CE-77AA-4621-913C-DB762F6A0476}"/>
              </a:ext>
            </a:extLst>
          </p:cNvPr>
          <p:cNvSpPr/>
          <p:nvPr/>
        </p:nvSpPr>
        <p:spPr>
          <a:xfrm>
            <a:off x="4210462" y="4529276"/>
            <a:ext cx="961053" cy="129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
        <p:nvSpPr>
          <p:cNvPr id="14" name="Arrow: Up 13">
            <a:extLst>
              <a:ext uri="{FF2B5EF4-FFF2-40B4-BE49-F238E27FC236}">
                <a16:creationId xmlns:a16="http://schemas.microsoft.com/office/drawing/2014/main" xmlns="" id="{8AE16AD7-4B8A-45EF-A8EE-EA167B2AE657}"/>
              </a:ext>
            </a:extLst>
          </p:cNvPr>
          <p:cNvSpPr/>
          <p:nvPr/>
        </p:nvSpPr>
        <p:spPr>
          <a:xfrm>
            <a:off x="5451432" y="2384293"/>
            <a:ext cx="149290" cy="5241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
        <p:nvSpPr>
          <p:cNvPr id="15" name="Arrow: Up 14">
            <a:extLst>
              <a:ext uri="{FF2B5EF4-FFF2-40B4-BE49-F238E27FC236}">
                <a16:creationId xmlns:a16="http://schemas.microsoft.com/office/drawing/2014/main" xmlns="" id="{C2344957-FD80-41E8-8DCD-69FF5043A13A}"/>
              </a:ext>
            </a:extLst>
          </p:cNvPr>
          <p:cNvSpPr/>
          <p:nvPr/>
        </p:nvSpPr>
        <p:spPr>
          <a:xfrm>
            <a:off x="6272526" y="2384293"/>
            <a:ext cx="149290" cy="5241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
        <p:nvSpPr>
          <p:cNvPr id="16" name="Arrow: Up 15">
            <a:extLst>
              <a:ext uri="{FF2B5EF4-FFF2-40B4-BE49-F238E27FC236}">
                <a16:creationId xmlns:a16="http://schemas.microsoft.com/office/drawing/2014/main" xmlns="" id="{5830822B-FF4F-4C7E-A5DC-71D7DBAEAD05}"/>
              </a:ext>
            </a:extLst>
          </p:cNvPr>
          <p:cNvSpPr/>
          <p:nvPr/>
        </p:nvSpPr>
        <p:spPr>
          <a:xfrm>
            <a:off x="5451432" y="4817391"/>
            <a:ext cx="149290" cy="6076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
        <p:nvSpPr>
          <p:cNvPr id="17" name="Arrow: Up 16">
            <a:extLst>
              <a:ext uri="{FF2B5EF4-FFF2-40B4-BE49-F238E27FC236}">
                <a16:creationId xmlns:a16="http://schemas.microsoft.com/office/drawing/2014/main" xmlns="" id="{BE345574-E45E-46CD-9B1F-CFC67B6FC69D}"/>
              </a:ext>
            </a:extLst>
          </p:cNvPr>
          <p:cNvSpPr/>
          <p:nvPr/>
        </p:nvSpPr>
        <p:spPr>
          <a:xfrm>
            <a:off x="6272526" y="4817391"/>
            <a:ext cx="149290" cy="6076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
        <p:nvSpPr>
          <p:cNvPr id="18" name="Rectangle 17">
            <a:extLst>
              <a:ext uri="{FF2B5EF4-FFF2-40B4-BE49-F238E27FC236}">
                <a16:creationId xmlns:a16="http://schemas.microsoft.com/office/drawing/2014/main" xmlns="" id="{19592D6F-A5CB-40D0-9AE0-7B2A6B6E85C9}"/>
              </a:ext>
            </a:extLst>
          </p:cNvPr>
          <p:cNvSpPr/>
          <p:nvPr/>
        </p:nvSpPr>
        <p:spPr>
          <a:xfrm>
            <a:off x="7952037" y="2821775"/>
            <a:ext cx="1110343" cy="5831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r>
              <a:rPr lang="en-US" sz="1100" b="1" kern="0" dirty="0">
                <a:solidFill>
                  <a:srgbClr val="000000"/>
                </a:solidFill>
                <a:latin typeface="Arial"/>
                <a:sym typeface="Arial"/>
              </a:rPr>
              <a:t>CAP</a:t>
            </a:r>
            <a:endParaRPr lang="en-IN" sz="1100" b="1" kern="0" dirty="0">
              <a:solidFill>
                <a:srgbClr val="000000"/>
              </a:solidFill>
              <a:latin typeface="Arial"/>
              <a:sym typeface="Arial"/>
            </a:endParaRPr>
          </a:p>
        </p:txBody>
      </p:sp>
      <p:sp>
        <p:nvSpPr>
          <p:cNvPr id="19" name="Rectangle 18">
            <a:extLst>
              <a:ext uri="{FF2B5EF4-FFF2-40B4-BE49-F238E27FC236}">
                <a16:creationId xmlns:a16="http://schemas.microsoft.com/office/drawing/2014/main" xmlns="" id="{B71833D1-E671-4C3C-AB69-43D6D14DDD48}"/>
              </a:ext>
            </a:extLst>
          </p:cNvPr>
          <p:cNvSpPr/>
          <p:nvPr/>
        </p:nvSpPr>
        <p:spPr>
          <a:xfrm>
            <a:off x="7681447" y="3984542"/>
            <a:ext cx="1726164" cy="96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r>
              <a:rPr lang="en-US" sz="1100" b="1" kern="0" dirty="0">
                <a:solidFill>
                  <a:srgbClr val="000000"/>
                </a:solidFill>
                <a:latin typeface="Arial"/>
                <a:sym typeface="Arial"/>
              </a:rPr>
              <a:t>NON –INVASIVE THERAPEUTIC TREATMENT</a:t>
            </a:r>
            <a:endParaRPr lang="en-IN" sz="1100" b="1" kern="0" dirty="0">
              <a:solidFill>
                <a:srgbClr val="000000"/>
              </a:solidFill>
              <a:latin typeface="Arial"/>
              <a:sym typeface="Arial"/>
            </a:endParaRPr>
          </a:p>
        </p:txBody>
      </p:sp>
      <p:sp>
        <p:nvSpPr>
          <p:cNvPr id="20" name="Arrow: Down 19">
            <a:extLst>
              <a:ext uri="{FF2B5EF4-FFF2-40B4-BE49-F238E27FC236}">
                <a16:creationId xmlns:a16="http://schemas.microsoft.com/office/drawing/2014/main" xmlns="" id="{22DB0C98-952B-4EA1-845B-75CF8EAF2930}"/>
              </a:ext>
            </a:extLst>
          </p:cNvPr>
          <p:cNvSpPr/>
          <p:nvPr/>
        </p:nvSpPr>
        <p:spPr>
          <a:xfrm>
            <a:off x="8465220" y="3404938"/>
            <a:ext cx="158621" cy="579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
        <p:nvSpPr>
          <p:cNvPr id="21" name="Arrow: Right 21">
            <a:extLst>
              <a:ext uri="{FF2B5EF4-FFF2-40B4-BE49-F238E27FC236}">
                <a16:creationId xmlns:a16="http://schemas.microsoft.com/office/drawing/2014/main" xmlns="" id="{40C94749-2C20-4A88-8D4B-E71B1E5B6856}"/>
              </a:ext>
            </a:extLst>
          </p:cNvPr>
          <p:cNvSpPr/>
          <p:nvPr/>
        </p:nvSpPr>
        <p:spPr>
          <a:xfrm>
            <a:off x="6841691" y="4529276"/>
            <a:ext cx="839756" cy="129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IN" sz="1400" kern="0">
              <a:solidFill>
                <a:srgbClr val="FFFFFF"/>
              </a:solidFill>
              <a:latin typeface="Arial"/>
              <a:sym typeface="Arial"/>
            </a:endParaRPr>
          </a:p>
        </p:txBody>
      </p:sp>
    </p:spTree>
    <p:extLst>
      <p:ext uri="{BB962C8B-B14F-4D97-AF65-F5344CB8AC3E}">
        <p14:creationId xmlns:p14="http://schemas.microsoft.com/office/powerpoint/2010/main" val="4111993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849</Words>
  <Application>Microsoft Office PowerPoint</Application>
  <PresentationFormat>Widescreen</PresentationFormat>
  <Paragraphs>144</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Latha</vt:lpstr>
      <vt:lpstr>Times New Roman</vt:lpstr>
      <vt:lpstr>Office Theme</vt:lpstr>
      <vt:lpstr>PowerPoint Presentation</vt:lpstr>
      <vt:lpstr>Agenda</vt:lpstr>
      <vt:lpstr>INTRODUCTION</vt:lpstr>
      <vt:lpstr>OBJECTIVE</vt:lpstr>
      <vt:lpstr>EXISTING SYSTEM</vt:lpstr>
      <vt:lpstr>PROPOSED SYSTEM</vt:lpstr>
      <vt:lpstr>LITERATURE REVIEW</vt:lpstr>
      <vt:lpstr>LITERATURE REVIEW</vt:lpstr>
      <vt:lpstr>SYSTEM ARCHITECTURE</vt:lpstr>
      <vt:lpstr>LCD Display</vt:lpstr>
      <vt:lpstr>LIST OF MODULES:</vt:lpstr>
      <vt:lpstr> MODULE 1:</vt:lpstr>
      <vt:lpstr> MODULE 2:</vt:lpstr>
      <vt:lpstr> MODULE 3:</vt:lpstr>
      <vt:lpstr>REQUIREMENTS:</vt:lpstr>
      <vt:lpstr>CONCLUSION</vt:lpstr>
      <vt:lpstr>OUTPUT SCREENSHOTS: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STRESS DETECTION  IN AND THROUGH SLEEP BY USING AI</dc:title>
  <dc:creator>jyotsna kanchu</dc:creator>
  <cp:lastModifiedBy>Microsoft account</cp:lastModifiedBy>
  <cp:revision>19</cp:revision>
  <dcterms:created xsi:type="dcterms:W3CDTF">2023-02-03T00:20:20Z</dcterms:created>
  <dcterms:modified xsi:type="dcterms:W3CDTF">2023-10-19T08:34:13Z</dcterms:modified>
</cp:coreProperties>
</file>